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8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E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5377E-2E9B-4DBA-9DAA-A8831E544E3A}" type="datetimeFigureOut">
              <a:rPr lang="en-US" smtClean="0"/>
              <a:t>5/14/2021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FBCAA-F37B-4744-88CC-6C79E2B7F99D}" type="slidenum">
              <a:rPr lang="en-US" smtClean="0"/>
              <a:t>‹#›</a:t>
            </a:fld>
            <a:endParaRPr lang="en-US"/>
          </a:p>
        </p:txBody>
      </p:sp>
    </p:spTree>
    <p:extLst>
      <p:ext uri="{BB962C8B-B14F-4D97-AF65-F5344CB8AC3E}">
        <p14:creationId xmlns:p14="http://schemas.microsoft.com/office/powerpoint/2010/main" val="372717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fld id="{22DB51FC-FFCF-4FEC-967B-FA653717501A}" type="datetime1">
              <a:rPr lang="en-US"/>
              <a:pPr>
                <a:defRPr/>
              </a:pPr>
              <a:t>5/14/2021</a:t>
            </a:fld>
            <a:endParaRPr lang="en-US"/>
          </a:p>
        </p:txBody>
      </p:sp>
      <p:sp>
        <p:nvSpPr>
          <p:cNvPr id="1945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6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
        <p:nvSpPr>
          <p:cNvPr id="19461" name="Slide Number Placeholder 3"/>
          <p:cNvSpPr>
            <a:spLocks noGrp="1"/>
          </p:cNvSpPr>
          <p:nvPr>
            <p:ph type="sldNum" sz="quarter" idx="5"/>
          </p:nvPr>
        </p:nvSpPr>
        <p:spPr bwMode="auto">
          <a:noFill/>
          <a:ln>
            <a:miter lim="800000"/>
            <a:headEnd/>
            <a:tailEnd/>
          </a:ln>
        </p:spPr>
        <p:txBody>
          <a:bodyPr/>
          <a:lstStyle/>
          <a:p>
            <a:fld id="{1E150882-B1C0-429D-A46A-78303DA7A443}" type="slidenum">
              <a:rPr lang="en-US" altLang="en-US"/>
              <a:pPr/>
              <a:t>1</a:t>
            </a:fld>
            <a:endParaRPr lang="en-US" altLang="en-US"/>
          </a:p>
        </p:txBody>
      </p:sp>
    </p:spTree>
    <p:extLst>
      <p:ext uri="{BB962C8B-B14F-4D97-AF65-F5344CB8AC3E}">
        <p14:creationId xmlns:p14="http://schemas.microsoft.com/office/powerpoint/2010/main" val="270518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752116F-F912-4376-A054-843F83B3FDCB}" type="slidenum">
              <a:rPr lang="en-US" smtClean="0"/>
              <a:pPr/>
              <a:t>9</a:t>
            </a:fld>
            <a:endParaRPr lang="en-US"/>
          </a:p>
        </p:txBody>
      </p:sp>
      <p:sp>
        <p:nvSpPr>
          <p:cNvPr id="21507" name="Rectangle 2"/>
          <p:cNvSpPr>
            <a:spLocks noGrp="1" noRot="1" noChangeAspect="1" noChangeArrowheads="1" noTextEdit="1"/>
          </p:cNvSpPr>
          <p:nvPr>
            <p:ph type="sldImg"/>
          </p:nvPr>
        </p:nvSpPr>
        <p:spPr>
          <a:xfrm>
            <a:off x="1143000" y="685800"/>
            <a:ext cx="4572000" cy="3429000"/>
          </a:xfrm>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9723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3883EA-242C-4D9E-853E-3DF4D891E6AB}"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883EA-242C-4D9E-853E-3DF4D891E6AB}"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883EA-242C-4D9E-853E-3DF4D891E6AB}"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6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3730632E-6B42-4E3A-B1E3-CC5D5A0318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883EA-242C-4D9E-853E-3DF4D891E6AB}"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883EA-242C-4D9E-853E-3DF4D891E6AB}"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3883EA-242C-4D9E-853E-3DF4D891E6AB}"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883EA-242C-4D9E-853E-3DF4D891E6AB}"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3883EA-242C-4D9E-853E-3DF4D891E6AB}" type="datetimeFigureOut">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883EA-242C-4D9E-853E-3DF4D891E6AB}" type="datetimeFigureOut">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3883EA-242C-4D9E-853E-3DF4D891E6AB}"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3883EA-242C-4D9E-853E-3DF4D891E6AB}"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0D3DE-07C8-4463-97D9-19663AD8AF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883EA-242C-4D9E-853E-3DF4D891E6AB}" type="datetimeFigureOut">
              <a:rPr lang="en-US" smtClean="0"/>
              <a:t>5/14/2021</a:t>
            </a:fld>
            <a:endParaRPr lang="en-US"/>
          </a:p>
        </p:txBody>
      </p:sp>
      <p:sp>
        <p:nvSpPr>
          <p:cNvPr id="5" name="Footer Placeholder 4"/>
          <p:cNvSpPr>
            <a:spLocks noGrp="1"/>
          </p:cNvSpPr>
          <p:nvPr>
            <p:ph type="ftr" sz="quarter" idx="3"/>
          </p:nvPr>
        </p:nvSpPr>
        <p:spPr>
          <a:xfrm>
            <a:off x="3124200" y="63563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0D3DE-07C8-4463-97D9-19663AD8AF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1752600" y="304800"/>
            <a:ext cx="5638800" cy="641350"/>
          </a:xfrm>
          <a:prstGeom prst="rect">
            <a:avLst/>
          </a:prstGeom>
          <a:blipFill dpi="0" rotWithShape="1">
            <a:blip r:embed="rId3"/>
            <a:srcRect/>
            <a:stretch>
              <a:fillRect/>
            </a:stretch>
          </a:blipFill>
          <a:ln w="9525">
            <a:noFill/>
            <a:miter lim="800000"/>
            <a:headEnd/>
            <a:tailEnd/>
          </a:ln>
        </p:spPr>
        <p:txBody>
          <a:bodyPr>
            <a:spAutoFit/>
          </a:bodyPr>
          <a:lstStyle/>
          <a:p>
            <a:pPr algn="ctr" eaLnBrk="1" hangingPunct="1"/>
            <a:r>
              <a:rPr lang="en-US" altLang="en-US" sz="3600" b="1" i="1">
                <a:solidFill>
                  <a:srgbClr val="FF0000"/>
                </a:solidFill>
                <a:latin typeface="Times New Roman" pitchFamily="18" charset="0"/>
                <a:cs typeface="Times New Roman" pitchFamily="18" charset="0"/>
              </a:rPr>
              <a:t>Kiểm tra bài cũ</a:t>
            </a:r>
          </a:p>
        </p:txBody>
      </p:sp>
      <p:pic>
        <p:nvPicPr>
          <p:cNvPr id="2051" name="Picture 6"/>
          <p:cNvPicPr>
            <a:picLocks noChangeAspect="1" noChangeArrowheads="1"/>
          </p:cNvPicPr>
          <p:nvPr/>
        </p:nvPicPr>
        <p:blipFill>
          <a:blip r:embed="rId4"/>
          <a:srcRect/>
          <a:stretch>
            <a:fillRect/>
          </a:stretch>
        </p:blipFill>
        <p:spPr bwMode="auto">
          <a:xfrm>
            <a:off x="533400" y="2743200"/>
            <a:ext cx="1371600" cy="2362200"/>
          </a:xfrm>
          <a:prstGeom prst="rect">
            <a:avLst/>
          </a:prstGeom>
          <a:noFill/>
          <a:ln w="9525">
            <a:noFill/>
            <a:miter lim="800000"/>
            <a:headEnd/>
            <a:tailEnd/>
          </a:ln>
        </p:spPr>
      </p:pic>
      <p:pic>
        <p:nvPicPr>
          <p:cNvPr id="2052" name="Picture 7"/>
          <p:cNvPicPr>
            <a:picLocks noChangeAspect="1" noChangeArrowheads="1"/>
          </p:cNvPicPr>
          <p:nvPr/>
        </p:nvPicPr>
        <p:blipFill>
          <a:blip r:embed="rId5"/>
          <a:srcRect/>
          <a:stretch>
            <a:fillRect/>
          </a:stretch>
        </p:blipFill>
        <p:spPr bwMode="auto">
          <a:xfrm>
            <a:off x="2133600" y="3048000"/>
            <a:ext cx="4800600" cy="3429000"/>
          </a:xfrm>
          <a:prstGeom prst="rect">
            <a:avLst/>
          </a:prstGeom>
          <a:noFill/>
          <a:ln w="9525">
            <a:noFill/>
            <a:miter lim="800000"/>
            <a:headEnd/>
            <a:tailEnd/>
          </a:ln>
        </p:spPr>
      </p:pic>
      <p:pic>
        <p:nvPicPr>
          <p:cNvPr id="2053" name="Picture 8"/>
          <p:cNvPicPr>
            <a:picLocks noChangeAspect="1" noChangeArrowheads="1"/>
          </p:cNvPicPr>
          <p:nvPr/>
        </p:nvPicPr>
        <p:blipFill>
          <a:blip r:embed="rId6"/>
          <a:srcRect/>
          <a:stretch>
            <a:fillRect/>
          </a:stretch>
        </p:blipFill>
        <p:spPr bwMode="auto">
          <a:xfrm>
            <a:off x="7086600" y="2286000"/>
            <a:ext cx="838200" cy="3025775"/>
          </a:xfrm>
          <a:prstGeom prst="rect">
            <a:avLst/>
          </a:prstGeom>
          <a:noFill/>
          <a:ln w="9525">
            <a:noFill/>
            <a:miter lim="800000"/>
            <a:headEnd/>
            <a:tailEnd/>
          </a:ln>
        </p:spPr>
      </p:pic>
      <p:sp>
        <p:nvSpPr>
          <p:cNvPr id="2054" name="TextBox 1"/>
          <p:cNvSpPr txBox="1">
            <a:spLocks noChangeArrowheads="1"/>
          </p:cNvSpPr>
          <p:nvPr/>
        </p:nvSpPr>
        <p:spPr bwMode="auto">
          <a:xfrm>
            <a:off x="227013" y="5049838"/>
            <a:ext cx="685800" cy="646112"/>
          </a:xfrm>
          <a:prstGeom prst="rect">
            <a:avLst/>
          </a:prstGeom>
          <a:solidFill>
            <a:srgbClr val="FFFF00"/>
          </a:solid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3600" dirty="0">
                <a:solidFill>
                  <a:schemeClr val="bg2">
                    <a:lumMod val="50000"/>
                  </a:schemeClr>
                </a:solidFill>
              </a:rPr>
              <a:t>A</a:t>
            </a:r>
          </a:p>
        </p:txBody>
      </p:sp>
      <p:sp>
        <p:nvSpPr>
          <p:cNvPr id="2055" name="TextBox 2"/>
          <p:cNvSpPr txBox="1">
            <a:spLocks noChangeArrowheads="1"/>
          </p:cNvSpPr>
          <p:nvPr/>
        </p:nvSpPr>
        <p:spPr bwMode="auto">
          <a:xfrm>
            <a:off x="6477000" y="4876800"/>
            <a:ext cx="609600" cy="641350"/>
          </a:xfrm>
          <a:prstGeom prst="rect">
            <a:avLst/>
          </a:prstGeom>
          <a:solidFill>
            <a:srgbClr val="FFFF00"/>
          </a:solid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3600" dirty="0">
                <a:solidFill>
                  <a:schemeClr val="bg2">
                    <a:lumMod val="50000"/>
                  </a:schemeClr>
                </a:solidFill>
              </a:rPr>
              <a:t>C</a:t>
            </a:r>
          </a:p>
        </p:txBody>
      </p:sp>
      <p:sp>
        <p:nvSpPr>
          <p:cNvPr id="4" name="TextBox 3"/>
          <p:cNvSpPr txBox="1">
            <a:spLocks noChangeArrowheads="1"/>
          </p:cNvSpPr>
          <p:nvPr/>
        </p:nvSpPr>
        <p:spPr bwMode="auto">
          <a:xfrm>
            <a:off x="227013" y="1295404"/>
            <a:ext cx="8421687" cy="1077913"/>
          </a:xfrm>
          <a:prstGeom prst="rect">
            <a:avLst/>
          </a:prstGeom>
          <a:noFill/>
          <a:ln w="9525">
            <a:noFill/>
            <a:miter lim="800000"/>
            <a:headEnd/>
            <a:tailEnd/>
          </a:ln>
        </p:spPr>
        <p:txBody>
          <a:bodyPr>
            <a:spAutoFit/>
          </a:bodyPr>
          <a:lstStyle/>
          <a:p>
            <a:pPr eaLnBrk="1" hangingPunct="1"/>
            <a:r>
              <a:rPr lang="en-US" altLang="en-US" sz="3200" dirty="0" err="1">
                <a:solidFill>
                  <a:srgbClr val="3DE374"/>
                </a:solidFill>
                <a:latin typeface="Times New Roman" pitchFamily="18" charset="0"/>
                <a:cs typeface="Times New Roman" pitchFamily="18" charset="0"/>
              </a:rPr>
              <a:t>Câu</a:t>
            </a:r>
            <a:r>
              <a:rPr lang="en-US" altLang="en-US" sz="3200" dirty="0">
                <a:solidFill>
                  <a:srgbClr val="3DE374"/>
                </a:solidFill>
                <a:latin typeface="Times New Roman" pitchFamily="18" charset="0"/>
                <a:cs typeface="Times New Roman" pitchFamily="18" charset="0"/>
              </a:rPr>
              <a:t> 1: </a:t>
            </a:r>
            <a:r>
              <a:rPr lang="en-US" altLang="en-US" sz="3200" i="1" dirty="0" err="1">
                <a:solidFill>
                  <a:srgbClr val="3DE374"/>
                </a:solidFill>
                <a:latin typeface="Times New Roman" pitchFamily="18" charset="0"/>
                <a:cs typeface="Times New Roman" pitchFamily="18" charset="0"/>
              </a:rPr>
              <a:t>Các</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bình</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cùng</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chứa</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một</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lượng</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nước</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sau</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một</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tuần</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bình</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nào</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còn</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ít</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nước</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nhất</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Vì</a:t>
            </a:r>
            <a:r>
              <a:rPr lang="en-US" altLang="en-US" sz="3200" i="1" dirty="0">
                <a:solidFill>
                  <a:srgbClr val="3DE374"/>
                </a:solidFill>
                <a:latin typeface="Times New Roman" pitchFamily="18" charset="0"/>
                <a:cs typeface="Times New Roman" pitchFamily="18" charset="0"/>
              </a:rPr>
              <a:t> </a:t>
            </a:r>
            <a:r>
              <a:rPr lang="en-US" altLang="en-US" sz="3200" i="1" dirty="0" err="1">
                <a:solidFill>
                  <a:srgbClr val="3DE374"/>
                </a:solidFill>
                <a:latin typeface="Times New Roman" pitchFamily="18" charset="0"/>
                <a:cs typeface="Times New Roman" pitchFamily="18" charset="0"/>
              </a:rPr>
              <a:t>sao</a:t>
            </a:r>
            <a:r>
              <a:rPr lang="en-US" altLang="en-US" sz="3200" i="1" dirty="0">
                <a:solidFill>
                  <a:srgbClr val="3DE374"/>
                </a:solidFill>
                <a:latin typeface="Times New Roman" pitchFamily="18" charset="0"/>
                <a:cs typeface="Times New Roman" pitchFamily="18" charset="0"/>
              </a:rPr>
              <a:t>?</a:t>
            </a:r>
          </a:p>
        </p:txBody>
      </p:sp>
      <p:sp>
        <p:nvSpPr>
          <p:cNvPr id="2057" name="TextBox 4"/>
          <p:cNvSpPr txBox="1">
            <a:spLocks noChangeArrowheads="1"/>
          </p:cNvSpPr>
          <p:nvPr/>
        </p:nvSpPr>
        <p:spPr bwMode="auto">
          <a:xfrm>
            <a:off x="1143000" y="5638800"/>
            <a:ext cx="7089775" cy="946150"/>
          </a:xfrm>
          <a:prstGeom prst="rect">
            <a:avLst/>
          </a:prstGeom>
          <a:noFill/>
          <a:ln w="9525">
            <a:noFill/>
            <a:miter lim="800000"/>
            <a:headEnd/>
            <a:tailEnd/>
          </a:ln>
        </p:spPr>
        <p:txBody>
          <a:bodyPr>
            <a:spAutoFit/>
          </a:bodyPr>
          <a:lstStyle/>
          <a:p>
            <a:pPr eaLnBrk="1" hangingPunct="1"/>
            <a:r>
              <a:rPr lang="en-US" altLang="en-US" sz="2800" b="1">
                <a:solidFill>
                  <a:srgbClr val="660066"/>
                </a:solidFill>
                <a:latin typeface="Times New Roman" pitchFamily="18" charset="0"/>
                <a:cs typeface="Times New Roman" pitchFamily="18" charset="0"/>
              </a:rPr>
              <a:t>Bình B còn ít nước nhất vì diện tích mặt thoáng lớn nhất.</a:t>
            </a:r>
          </a:p>
        </p:txBody>
      </p:sp>
      <p:pic>
        <p:nvPicPr>
          <p:cNvPr id="3082" name="Picture 5" descr="j0292112"/>
          <p:cNvPicPr>
            <a:picLocks noChangeAspect="1" noChangeArrowheads="1"/>
          </p:cNvPicPr>
          <p:nvPr/>
        </p:nvPicPr>
        <p:blipFill>
          <a:blip r:embed="rId7"/>
          <a:srcRect/>
          <a:stretch>
            <a:fillRect/>
          </a:stretch>
        </p:blipFill>
        <p:spPr bwMode="auto">
          <a:xfrm>
            <a:off x="7391400" y="5122863"/>
            <a:ext cx="1600200" cy="1585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1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checkerboard(across)">
                                      <p:cBhvr>
                                        <p:cTn id="16" dur="1000"/>
                                        <p:tgtEl>
                                          <p:spTgt spid="205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dissolve">
                                      <p:cBhvr>
                                        <p:cTn id="19" dur="500"/>
                                        <p:tgtEl>
                                          <p:spTgt spid="2054"/>
                                        </p:tgtEl>
                                      </p:cBhvr>
                                    </p:animEffect>
                                  </p:childTnLst>
                                </p:cTn>
                              </p:par>
                            </p:childTnLst>
                          </p:cTn>
                        </p:par>
                        <p:par>
                          <p:cTn id="20" fill="hold" nodeType="afterGroup">
                            <p:stCondLst>
                              <p:cond delay="1500"/>
                            </p:stCondLst>
                            <p:childTnLst>
                              <p:par>
                                <p:cTn id="21" presetID="8" presetClass="entr" presetSubtype="16"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diamond(in)">
                                      <p:cBhvr>
                                        <p:cTn id="23" dur="1000"/>
                                        <p:tgtEl>
                                          <p:spTgt spid="2052"/>
                                        </p:tgtEl>
                                      </p:cBhvr>
                                    </p:animEffect>
                                  </p:childTnLst>
                                </p:cTn>
                              </p:par>
                            </p:childTnLst>
                          </p:cTn>
                        </p:par>
                        <p:par>
                          <p:cTn id="24" fill="hold" nodeType="afterGroup">
                            <p:stCondLst>
                              <p:cond delay="2500"/>
                            </p:stCondLst>
                            <p:childTnLst>
                              <p:par>
                                <p:cTn id="25" presetID="13" presetClass="entr" presetSubtype="16" fill="hold" nodeType="after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plus(in)">
                                      <p:cBhvr>
                                        <p:cTn id="27" dur="500"/>
                                        <p:tgtEl>
                                          <p:spTgt spid="2053"/>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2055"/>
                                        </p:tgtEl>
                                        <p:attrNameLst>
                                          <p:attrName>style.visibility</p:attrName>
                                        </p:attrNameLst>
                                      </p:cBhvr>
                                      <p:to>
                                        <p:strVal val="visible"/>
                                      </p:to>
                                    </p:set>
                                    <p:animEffect transition="in" filter="strips(downLeft)">
                                      <p:cBhvr>
                                        <p:cTn id="30" dur="500"/>
                                        <p:tgtEl>
                                          <p:spTgt spid="205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057"/>
                                        </p:tgtEl>
                                        <p:attrNameLst>
                                          <p:attrName>style.visibility</p:attrName>
                                        </p:attrNameLst>
                                      </p:cBhvr>
                                      <p:to>
                                        <p:strVal val="visible"/>
                                      </p:to>
                                    </p:set>
                                    <p:animEffect transition="in" filter="checkerboard(across)">
                                      <p:cBhvr>
                                        <p:cTn id="35"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4" grpId="0" animBg="1"/>
      <p:bldP spid="2055" grpId="0" animBg="1"/>
      <p:bldP spid="4" grpId="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175"/>
          <p:cNvSpPr>
            <a:spLocks noChangeShapeType="1"/>
          </p:cNvSpPr>
          <p:nvPr/>
        </p:nvSpPr>
        <p:spPr bwMode="auto">
          <a:xfrm>
            <a:off x="0" y="6324600"/>
            <a:ext cx="0" cy="0"/>
          </a:xfrm>
          <a:prstGeom prst="line">
            <a:avLst/>
          </a:prstGeom>
          <a:noFill/>
          <a:ln w="9525">
            <a:solidFill>
              <a:schemeClr val="tx1"/>
            </a:solidFill>
            <a:round/>
            <a:headEnd/>
            <a:tailEnd type="triangle" w="med" len="med"/>
          </a:ln>
        </p:spPr>
        <p:txBody>
          <a:bodyPr/>
          <a:lstStyle/>
          <a:p>
            <a:endParaRPr lang="en-US"/>
          </a:p>
        </p:txBody>
      </p:sp>
      <p:graphicFrame>
        <p:nvGraphicFramePr>
          <p:cNvPr id="8470" name="Group 278"/>
          <p:cNvGraphicFramePr>
            <a:graphicFrameLocks noGrp="1"/>
          </p:cNvGraphicFramePr>
          <p:nvPr>
            <p:ph/>
          </p:nvPr>
        </p:nvGraphicFramePr>
        <p:xfrm>
          <a:off x="457200" y="762000"/>
          <a:ext cx="3886200" cy="6065520"/>
        </p:xfrm>
        <a:graphic>
          <a:graphicData uri="http://schemas.openxmlformats.org/drawingml/2006/table">
            <a:tbl>
              <a:tblPr/>
              <a:tblGrid>
                <a:gridCol w="750888">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1090612">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23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Thời</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gian</a:t>
                      </a:r>
                      <a:endParaRPr kumimoji="0" lang="en-US" sz="18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Nhiệt</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độ</a:t>
                      </a:r>
                      <a:endParaRPr kumimoji="0" lang="en-US" sz="18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Hiện</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tượng</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trên</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mặt</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nước</a:t>
                      </a:r>
                      <a:endParaRPr kumimoji="0" lang="en-US" sz="18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Hiện</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tượng</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trong</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lòng</a:t>
                      </a:r>
                      <a:r>
                        <a:rPr kumimoji="0" lang="en-US" sz="1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0000FF"/>
                          </a:solidFill>
                          <a:effectLst/>
                          <a:latin typeface="Times New Roman" pitchFamily="18" charset="0"/>
                          <a:cs typeface="Times New Roman" pitchFamily="18" charset="0"/>
                        </a:rPr>
                        <a:t>nước</a:t>
                      </a:r>
                      <a:endParaRPr kumimoji="0" lang="en-US" sz="18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cs typeface="Times New Roman" pitchFamily="18" charset="0"/>
                        </a:rPr>
                        <a:t>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cs typeface="Times New Roman" pitchFamily="18"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6239" name="Text Box 270"/>
          <p:cNvSpPr txBox="1">
            <a:spLocks noChangeArrowheads="1"/>
          </p:cNvSpPr>
          <p:nvPr/>
        </p:nvSpPr>
        <p:spPr bwMode="auto">
          <a:xfrm>
            <a:off x="304800" y="27"/>
            <a:ext cx="5715000" cy="854075"/>
          </a:xfrm>
          <a:prstGeom prst="rect">
            <a:avLst/>
          </a:prstGeom>
          <a:noFill/>
          <a:ln w="9525">
            <a:noFill/>
            <a:miter lim="800000"/>
            <a:headEnd/>
            <a:tailEnd/>
          </a:ln>
        </p:spPr>
        <p:txBody>
          <a:bodyPr>
            <a:spAutoFit/>
          </a:bodyPr>
          <a:lstStyle/>
          <a:p>
            <a:pPr>
              <a:spcBef>
                <a:spcPct val="50000"/>
              </a:spcBef>
            </a:pPr>
            <a:r>
              <a:rPr lang="en-US" sz="2000" b="1" dirty="0" err="1">
                <a:solidFill>
                  <a:srgbClr val="0000FF"/>
                </a:solidFill>
                <a:latin typeface="Times New Roman" pitchFamily="18" charset="0"/>
              </a:rPr>
              <a:t>Bảng</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theo</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dõi</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diễn</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biến</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khi</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đun</a:t>
            </a:r>
            <a:r>
              <a:rPr lang="en-US" sz="2000" b="1" dirty="0">
                <a:solidFill>
                  <a:srgbClr val="0000FF"/>
                </a:solidFill>
                <a:latin typeface="Times New Roman" pitchFamily="18" charset="0"/>
              </a:rPr>
              <a:t> </a:t>
            </a:r>
          </a:p>
          <a:p>
            <a:pPr>
              <a:spcBef>
                <a:spcPct val="50000"/>
              </a:spcBef>
            </a:pPr>
            <a:r>
              <a:rPr lang="en-US" sz="2000" b="1" dirty="0" err="1">
                <a:solidFill>
                  <a:srgbClr val="0000FF"/>
                </a:solidFill>
                <a:latin typeface="Times New Roman" pitchFamily="18" charset="0"/>
              </a:rPr>
              <a:t>nước</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thí</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nghiêm</a:t>
            </a:r>
            <a:endParaRPr lang="en-US" sz="2000" b="1" dirty="0">
              <a:solidFill>
                <a:srgbClr val="0000FF"/>
              </a:solidFill>
              <a:latin typeface="Times New Roman" pitchFamily="18" charset="0"/>
            </a:endParaRPr>
          </a:p>
        </p:txBody>
      </p:sp>
      <p:sp>
        <p:nvSpPr>
          <p:cNvPr id="6240" name="Line 272"/>
          <p:cNvSpPr>
            <a:spLocks noChangeShapeType="1"/>
          </p:cNvSpPr>
          <p:nvPr/>
        </p:nvSpPr>
        <p:spPr bwMode="auto">
          <a:xfrm>
            <a:off x="4572000" y="381000"/>
            <a:ext cx="0" cy="6477000"/>
          </a:xfrm>
          <a:prstGeom prst="line">
            <a:avLst/>
          </a:prstGeom>
          <a:noFill/>
          <a:ln w="9525">
            <a:solidFill>
              <a:schemeClr val="tx1"/>
            </a:solidFill>
            <a:round/>
            <a:headEnd/>
            <a:tailEnd/>
          </a:ln>
        </p:spPr>
        <p:txBody>
          <a:bodyPr/>
          <a:lstStyle/>
          <a:p>
            <a:endParaRPr lang="en-US"/>
          </a:p>
        </p:txBody>
      </p:sp>
      <p:sp>
        <p:nvSpPr>
          <p:cNvPr id="8471" name="Text Box 279"/>
          <p:cNvSpPr txBox="1">
            <a:spLocks noChangeArrowheads="1"/>
          </p:cNvSpPr>
          <p:nvPr/>
        </p:nvSpPr>
        <p:spPr bwMode="auto">
          <a:xfrm>
            <a:off x="4800600" y="228600"/>
            <a:ext cx="4038600" cy="10160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rPr>
              <a:t>II. Nhiệt độ sôi:</a:t>
            </a:r>
          </a:p>
          <a:p>
            <a:pPr>
              <a:spcBef>
                <a:spcPct val="50000"/>
              </a:spcBef>
            </a:pPr>
            <a:r>
              <a:rPr lang="en-US" sz="2400" b="1">
                <a:solidFill>
                  <a:srgbClr val="0000FF"/>
                </a:solidFill>
                <a:latin typeface="Times New Roman" pitchFamily="18" charset="0"/>
              </a:rPr>
              <a:t>1. Trả lời câu hỏi</a:t>
            </a:r>
          </a:p>
        </p:txBody>
      </p:sp>
      <p:sp>
        <p:nvSpPr>
          <p:cNvPr id="8472" name="Rectangle 280"/>
          <p:cNvSpPr>
            <a:spLocks noChangeArrowheads="1"/>
          </p:cNvSpPr>
          <p:nvPr/>
        </p:nvSpPr>
        <p:spPr bwMode="auto">
          <a:xfrm>
            <a:off x="4876800" y="1219200"/>
            <a:ext cx="381000" cy="381000"/>
          </a:xfrm>
          <a:prstGeom prst="rect">
            <a:avLst/>
          </a:prstGeom>
          <a:solidFill>
            <a:srgbClr val="FF0000"/>
          </a:solidFill>
          <a:ln w="9525">
            <a:solidFill>
              <a:schemeClr val="tx1"/>
            </a:solidFill>
            <a:miter lim="800000"/>
            <a:headEnd/>
            <a:tailEnd/>
          </a:ln>
        </p:spPr>
        <p:txBody>
          <a:bodyPr wrap="none" anchor="ctr"/>
          <a:lstStyle/>
          <a:p>
            <a:pPr algn="ctr"/>
            <a:r>
              <a:rPr lang="en-US" b="1">
                <a:solidFill>
                  <a:schemeClr val="bg1"/>
                </a:solidFill>
              </a:rPr>
              <a:t>C1</a:t>
            </a:r>
          </a:p>
        </p:txBody>
      </p:sp>
      <p:sp>
        <p:nvSpPr>
          <p:cNvPr id="8474" name="Text Box 282"/>
          <p:cNvSpPr txBox="1">
            <a:spLocks noChangeArrowheads="1"/>
          </p:cNvSpPr>
          <p:nvPr/>
        </p:nvSpPr>
        <p:spPr bwMode="auto">
          <a:xfrm>
            <a:off x="5105400" y="1143000"/>
            <a:ext cx="4038600" cy="762000"/>
          </a:xfrm>
          <a:prstGeom prst="rect">
            <a:avLst/>
          </a:prstGeom>
          <a:noFill/>
          <a:ln w="9525">
            <a:noFill/>
            <a:miter lim="800000"/>
            <a:headEnd/>
            <a:tailEnd/>
          </a:ln>
        </p:spPr>
        <p:txBody>
          <a:bodyPr>
            <a:spAutoFit/>
          </a:bodyPr>
          <a:lstStyle/>
          <a:p>
            <a:pPr algn="just"/>
            <a:r>
              <a:rPr lang="en-US" sz="2200">
                <a:solidFill>
                  <a:srgbClr val="0000FF"/>
                </a:solidFill>
                <a:latin typeface="Times New Roman" pitchFamily="18" charset="0"/>
              </a:rPr>
              <a:t> Ở nhiệt độ nào bắt đầu xuất hiện các bọt khí ở đáy bình?</a:t>
            </a:r>
          </a:p>
        </p:txBody>
      </p:sp>
      <p:sp>
        <p:nvSpPr>
          <p:cNvPr id="8475" name="Line 283"/>
          <p:cNvSpPr>
            <a:spLocks noChangeShapeType="1"/>
          </p:cNvSpPr>
          <p:nvPr/>
        </p:nvSpPr>
        <p:spPr bwMode="auto">
          <a:xfrm>
            <a:off x="4800600" y="2057400"/>
            <a:ext cx="457200" cy="0"/>
          </a:xfrm>
          <a:prstGeom prst="line">
            <a:avLst/>
          </a:prstGeom>
          <a:noFill/>
          <a:ln w="9525">
            <a:solidFill>
              <a:srgbClr val="0000FF"/>
            </a:solidFill>
            <a:round/>
            <a:headEnd/>
            <a:tailEnd type="triangle" w="med" len="med"/>
          </a:ln>
        </p:spPr>
        <p:txBody>
          <a:bodyPr/>
          <a:lstStyle/>
          <a:p>
            <a:endParaRPr lang="en-US"/>
          </a:p>
        </p:txBody>
      </p:sp>
      <p:sp>
        <p:nvSpPr>
          <p:cNvPr id="8476" name="Text Box 284"/>
          <p:cNvSpPr txBox="1">
            <a:spLocks noChangeArrowheads="1"/>
          </p:cNvSpPr>
          <p:nvPr/>
        </p:nvSpPr>
        <p:spPr bwMode="auto">
          <a:xfrm>
            <a:off x="5181600" y="1846263"/>
            <a:ext cx="3733800" cy="762000"/>
          </a:xfrm>
          <a:prstGeom prst="rect">
            <a:avLst/>
          </a:prstGeom>
          <a:noFill/>
          <a:ln w="9525">
            <a:noFill/>
            <a:miter lim="800000"/>
            <a:headEnd/>
            <a:tailEnd/>
          </a:ln>
        </p:spPr>
        <p:txBody>
          <a:bodyPr>
            <a:spAutoFit/>
          </a:bodyPr>
          <a:lstStyle/>
          <a:p>
            <a:pPr algn="just"/>
            <a:r>
              <a:rPr lang="en-US" sz="2200">
                <a:solidFill>
                  <a:srgbClr val="FF3300"/>
                </a:solidFill>
                <a:latin typeface="Times New Roman" pitchFamily="18" charset="0"/>
              </a:rPr>
              <a:t>Ở 40</a:t>
            </a:r>
            <a:r>
              <a:rPr lang="en-US" sz="2200" baseline="30000">
                <a:solidFill>
                  <a:srgbClr val="FF3300"/>
                </a:solidFill>
                <a:latin typeface="Times New Roman" pitchFamily="18" charset="0"/>
              </a:rPr>
              <a:t>o</a:t>
            </a:r>
            <a:r>
              <a:rPr lang="en-US" sz="2200">
                <a:solidFill>
                  <a:srgbClr val="FF3300"/>
                </a:solidFill>
                <a:latin typeface="Times New Roman" pitchFamily="18" charset="0"/>
              </a:rPr>
              <a:t>C thì xuất hiện các bọt khí ở đáy bình.</a:t>
            </a:r>
          </a:p>
        </p:txBody>
      </p:sp>
      <p:sp>
        <p:nvSpPr>
          <p:cNvPr id="8477" name="Rectangle 285"/>
          <p:cNvSpPr>
            <a:spLocks noChangeArrowheads="1"/>
          </p:cNvSpPr>
          <p:nvPr/>
        </p:nvSpPr>
        <p:spPr bwMode="auto">
          <a:xfrm>
            <a:off x="4800600" y="2590800"/>
            <a:ext cx="381000" cy="381000"/>
          </a:xfrm>
          <a:prstGeom prst="rect">
            <a:avLst/>
          </a:prstGeom>
          <a:solidFill>
            <a:srgbClr val="FF0000"/>
          </a:solidFill>
          <a:ln w="9525">
            <a:solidFill>
              <a:schemeClr val="tx1"/>
            </a:solidFill>
            <a:miter lim="800000"/>
            <a:headEnd/>
            <a:tailEnd/>
          </a:ln>
        </p:spPr>
        <p:txBody>
          <a:bodyPr wrap="none" anchor="ctr"/>
          <a:lstStyle/>
          <a:p>
            <a:pPr algn="ctr"/>
            <a:r>
              <a:rPr lang="en-US" b="1">
                <a:solidFill>
                  <a:schemeClr val="bg1"/>
                </a:solidFill>
              </a:rPr>
              <a:t>C2</a:t>
            </a:r>
          </a:p>
        </p:txBody>
      </p:sp>
      <p:sp>
        <p:nvSpPr>
          <p:cNvPr id="8478" name="Text Box 286"/>
          <p:cNvSpPr txBox="1">
            <a:spLocks noChangeArrowheads="1"/>
          </p:cNvSpPr>
          <p:nvPr/>
        </p:nvSpPr>
        <p:spPr bwMode="auto">
          <a:xfrm>
            <a:off x="4724400" y="2560665"/>
            <a:ext cx="4419600" cy="1108075"/>
          </a:xfrm>
          <a:prstGeom prst="rect">
            <a:avLst/>
          </a:prstGeom>
          <a:noFill/>
          <a:ln w="9525">
            <a:noFill/>
            <a:miter lim="800000"/>
            <a:headEnd/>
            <a:tailEnd/>
          </a:ln>
        </p:spPr>
        <p:txBody>
          <a:bodyPr>
            <a:spAutoFit/>
          </a:bodyPr>
          <a:lstStyle/>
          <a:p>
            <a:pPr algn="just"/>
            <a:r>
              <a:rPr lang="en-US" sz="2200">
                <a:solidFill>
                  <a:srgbClr val="0000FF"/>
                </a:solidFill>
                <a:latin typeface="Times New Roman" pitchFamily="18" charset="0"/>
              </a:rPr>
              <a:t>      Ở nhiệt độ nào bắt đầu thấy các bọt khí tách khỏi đáy bình và đi lên mặt nước?</a:t>
            </a:r>
          </a:p>
        </p:txBody>
      </p:sp>
      <p:sp>
        <p:nvSpPr>
          <p:cNvPr id="8479" name="Line 287"/>
          <p:cNvSpPr>
            <a:spLocks noChangeShapeType="1"/>
          </p:cNvSpPr>
          <p:nvPr/>
        </p:nvSpPr>
        <p:spPr bwMode="auto">
          <a:xfrm>
            <a:off x="4800600" y="3810000"/>
            <a:ext cx="457200" cy="0"/>
          </a:xfrm>
          <a:prstGeom prst="line">
            <a:avLst/>
          </a:prstGeom>
          <a:noFill/>
          <a:ln w="9525">
            <a:solidFill>
              <a:srgbClr val="0000FF"/>
            </a:solidFill>
            <a:round/>
            <a:headEnd/>
            <a:tailEnd type="triangle" w="med" len="med"/>
          </a:ln>
        </p:spPr>
        <p:txBody>
          <a:bodyPr/>
          <a:lstStyle/>
          <a:p>
            <a:endParaRPr lang="en-US"/>
          </a:p>
        </p:txBody>
      </p:sp>
      <p:sp>
        <p:nvSpPr>
          <p:cNvPr id="8480" name="Text Box 288"/>
          <p:cNvSpPr txBox="1">
            <a:spLocks noChangeArrowheads="1"/>
          </p:cNvSpPr>
          <p:nvPr/>
        </p:nvSpPr>
        <p:spPr bwMode="auto">
          <a:xfrm>
            <a:off x="5181600" y="3581400"/>
            <a:ext cx="3962400" cy="762000"/>
          </a:xfrm>
          <a:prstGeom prst="rect">
            <a:avLst/>
          </a:prstGeom>
          <a:noFill/>
          <a:ln w="9525">
            <a:noFill/>
            <a:miter lim="800000"/>
            <a:headEnd/>
            <a:tailEnd/>
          </a:ln>
        </p:spPr>
        <p:txBody>
          <a:bodyPr>
            <a:spAutoFit/>
          </a:bodyPr>
          <a:lstStyle/>
          <a:p>
            <a:pPr algn="just"/>
            <a:r>
              <a:rPr lang="en-US" sz="2200">
                <a:solidFill>
                  <a:srgbClr val="FF3300"/>
                </a:solidFill>
                <a:latin typeface="Times New Roman" pitchFamily="18" charset="0"/>
              </a:rPr>
              <a:t>Ở 75</a:t>
            </a:r>
            <a:r>
              <a:rPr lang="en-US" sz="2200" baseline="30000">
                <a:solidFill>
                  <a:srgbClr val="FF3300"/>
                </a:solidFill>
                <a:latin typeface="Times New Roman" pitchFamily="18" charset="0"/>
              </a:rPr>
              <a:t>o</a:t>
            </a:r>
            <a:r>
              <a:rPr lang="en-US" sz="2200">
                <a:solidFill>
                  <a:srgbClr val="FF3300"/>
                </a:solidFill>
                <a:latin typeface="Times New Roman" pitchFamily="18" charset="0"/>
              </a:rPr>
              <a:t>C thì các bọt khí tách khỏi đáy bình và đi lên mặt nước.</a:t>
            </a:r>
          </a:p>
        </p:txBody>
      </p:sp>
      <p:sp>
        <p:nvSpPr>
          <p:cNvPr id="8481" name="Rectangle 289"/>
          <p:cNvSpPr>
            <a:spLocks noChangeArrowheads="1"/>
          </p:cNvSpPr>
          <p:nvPr/>
        </p:nvSpPr>
        <p:spPr bwMode="auto">
          <a:xfrm>
            <a:off x="4800600" y="4343400"/>
            <a:ext cx="381000" cy="381000"/>
          </a:xfrm>
          <a:prstGeom prst="rect">
            <a:avLst/>
          </a:prstGeom>
          <a:solidFill>
            <a:srgbClr val="FF0000"/>
          </a:solidFill>
          <a:ln w="9525">
            <a:solidFill>
              <a:schemeClr val="tx1"/>
            </a:solidFill>
            <a:miter lim="800000"/>
            <a:headEnd/>
            <a:tailEnd/>
          </a:ln>
        </p:spPr>
        <p:txBody>
          <a:bodyPr wrap="none" anchor="ctr"/>
          <a:lstStyle/>
          <a:p>
            <a:pPr algn="ctr"/>
            <a:r>
              <a:rPr lang="en-US" b="1">
                <a:solidFill>
                  <a:schemeClr val="bg1"/>
                </a:solidFill>
              </a:rPr>
              <a:t>C3</a:t>
            </a:r>
          </a:p>
        </p:txBody>
      </p:sp>
      <p:sp>
        <p:nvSpPr>
          <p:cNvPr id="8482" name="Text Box 290"/>
          <p:cNvSpPr txBox="1">
            <a:spLocks noChangeArrowheads="1"/>
          </p:cNvSpPr>
          <p:nvPr/>
        </p:nvSpPr>
        <p:spPr bwMode="auto">
          <a:xfrm>
            <a:off x="5029207" y="4343427"/>
            <a:ext cx="3974123" cy="1446213"/>
          </a:xfrm>
          <a:prstGeom prst="rect">
            <a:avLst/>
          </a:prstGeom>
          <a:noFill/>
          <a:ln w="9525">
            <a:noFill/>
            <a:miter lim="800000"/>
            <a:headEnd/>
            <a:tailEnd/>
          </a:ln>
        </p:spPr>
        <p:txBody>
          <a:bodyPr>
            <a:spAutoFit/>
          </a:bodyPr>
          <a:lstStyle/>
          <a:p>
            <a:pPr algn="just"/>
            <a:r>
              <a:rPr lang="en-US" sz="2200">
                <a:solidFill>
                  <a:srgbClr val="0000FF"/>
                </a:solidFill>
                <a:latin typeface="Times New Roman" pitchFamily="18" charset="0"/>
              </a:rPr>
              <a:t> Ở nhiệt độ nào x</a:t>
            </a:r>
            <a:r>
              <a:rPr lang="vi-VN" sz="2200">
                <a:solidFill>
                  <a:srgbClr val="0000FF"/>
                </a:solidFill>
                <a:latin typeface="Times New Roman" pitchFamily="18" charset="0"/>
              </a:rPr>
              <a:t>ả</a:t>
            </a:r>
            <a:r>
              <a:rPr lang="en-US" sz="2200">
                <a:solidFill>
                  <a:srgbClr val="0000FF"/>
                </a:solidFill>
                <a:latin typeface="Times New Roman" pitchFamily="18" charset="0"/>
              </a:rPr>
              <a:t>y hiện tượng các bọt khí nỗi lên mặt nước, vỡ tung ra và hơi nước bay lên nhiều (nước sôi)?</a:t>
            </a:r>
          </a:p>
        </p:txBody>
      </p:sp>
      <p:sp>
        <p:nvSpPr>
          <p:cNvPr id="8483" name="Line 291"/>
          <p:cNvSpPr>
            <a:spLocks noChangeShapeType="1"/>
          </p:cNvSpPr>
          <p:nvPr/>
        </p:nvSpPr>
        <p:spPr bwMode="auto">
          <a:xfrm>
            <a:off x="4800600" y="5943600"/>
            <a:ext cx="457200" cy="0"/>
          </a:xfrm>
          <a:prstGeom prst="line">
            <a:avLst/>
          </a:prstGeom>
          <a:noFill/>
          <a:ln w="9525">
            <a:solidFill>
              <a:srgbClr val="0000FF"/>
            </a:solidFill>
            <a:round/>
            <a:headEnd/>
            <a:tailEnd type="triangle" w="med" len="med"/>
          </a:ln>
        </p:spPr>
        <p:txBody>
          <a:bodyPr/>
          <a:lstStyle/>
          <a:p>
            <a:endParaRPr lang="en-US"/>
          </a:p>
        </p:txBody>
      </p:sp>
      <p:sp>
        <p:nvSpPr>
          <p:cNvPr id="8484" name="Text Box 292"/>
          <p:cNvSpPr txBox="1">
            <a:spLocks noChangeArrowheads="1"/>
          </p:cNvSpPr>
          <p:nvPr/>
        </p:nvSpPr>
        <p:spPr bwMode="auto">
          <a:xfrm>
            <a:off x="5181600" y="5684865"/>
            <a:ext cx="3826120" cy="1108075"/>
          </a:xfrm>
          <a:prstGeom prst="rect">
            <a:avLst/>
          </a:prstGeom>
          <a:noFill/>
          <a:ln w="9525">
            <a:noFill/>
            <a:miter lim="800000"/>
            <a:headEnd/>
            <a:tailEnd/>
          </a:ln>
        </p:spPr>
        <p:txBody>
          <a:bodyPr>
            <a:spAutoFit/>
          </a:bodyPr>
          <a:lstStyle/>
          <a:p>
            <a:pPr algn="just"/>
            <a:r>
              <a:rPr lang="en-US" sz="2200">
                <a:solidFill>
                  <a:srgbClr val="FF3300"/>
                </a:solidFill>
                <a:latin typeface="Times New Roman" pitchFamily="18" charset="0"/>
              </a:rPr>
              <a:t>Ở 100</a:t>
            </a:r>
            <a:r>
              <a:rPr lang="en-US" sz="2200" baseline="30000">
                <a:solidFill>
                  <a:srgbClr val="FF3300"/>
                </a:solidFill>
                <a:latin typeface="Times New Roman" pitchFamily="18" charset="0"/>
              </a:rPr>
              <a:t>o</a:t>
            </a:r>
            <a:r>
              <a:rPr lang="en-US" sz="2200">
                <a:solidFill>
                  <a:srgbClr val="FF3300"/>
                </a:solidFill>
                <a:latin typeface="Times New Roman" pitchFamily="18" charset="0"/>
              </a:rPr>
              <a:t>C thì thì các bọt khí nỗi lên mặt nước, vỡ tung ra và hơi nước bay lên nhiều.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71"/>
                                        </p:tgtEl>
                                        <p:attrNameLst>
                                          <p:attrName>style.visibility</p:attrName>
                                        </p:attrNameLst>
                                      </p:cBhvr>
                                      <p:to>
                                        <p:strVal val="visible"/>
                                      </p:to>
                                    </p:set>
                                    <p:animEffect transition="in" filter="box(in)">
                                      <p:cBhvr>
                                        <p:cTn id="7" dur="500"/>
                                        <p:tgtEl>
                                          <p:spTgt spid="84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472"/>
                                        </p:tgtEl>
                                        <p:attrNameLst>
                                          <p:attrName>style.visibility</p:attrName>
                                        </p:attrNameLst>
                                      </p:cBhvr>
                                      <p:to>
                                        <p:strVal val="visible"/>
                                      </p:to>
                                    </p:set>
                                    <p:animEffect transition="in" filter="box(in)">
                                      <p:cBhvr>
                                        <p:cTn id="12" dur="500"/>
                                        <p:tgtEl>
                                          <p:spTgt spid="847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474"/>
                                        </p:tgtEl>
                                        <p:attrNameLst>
                                          <p:attrName>style.visibility</p:attrName>
                                        </p:attrNameLst>
                                      </p:cBhvr>
                                      <p:to>
                                        <p:strVal val="visible"/>
                                      </p:to>
                                    </p:set>
                                    <p:animEffect transition="in" filter="box(in)">
                                      <p:cBhvr>
                                        <p:cTn id="15" dur="500"/>
                                        <p:tgtEl>
                                          <p:spTgt spid="847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475"/>
                                        </p:tgtEl>
                                        <p:attrNameLst>
                                          <p:attrName>style.visibility</p:attrName>
                                        </p:attrNameLst>
                                      </p:cBhvr>
                                      <p:to>
                                        <p:strVal val="visible"/>
                                      </p:to>
                                    </p:set>
                                    <p:animEffect transition="in" filter="box(in)">
                                      <p:cBhvr>
                                        <p:cTn id="20" dur="500"/>
                                        <p:tgtEl>
                                          <p:spTgt spid="847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8476"/>
                                        </p:tgtEl>
                                        <p:attrNameLst>
                                          <p:attrName>style.visibility</p:attrName>
                                        </p:attrNameLst>
                                      </p:cBhvr>
                                      <p:to>
                                        <p:strVal val="visible"/>
                                      </p:to>
                                    </p:set>
                                    <p:animEffect transition="in" filter="box(in)">
                                      <p:cBhvr>
                                        <p:cTn id="23" dur="500"/>
                                        <p:tgtEl>
                                          <p:spTgt spid="847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477"/>
                                        </p:tgtEl>
                                        <p:attrNameLst>
                                          <p:attrName>style.visibility</p:attrName>
                                        </p:attrNameLst>
                                      </p:cBhvr>
                                      <p:to>
                                        <p:strVal val="visible"/>
                                      </p:to>
                                    </p:set>
                                    <p:animEffect transition="in" filter="box(in)">
                                      <p:cBhvr>
                                        <p:cTn id="28" dur="500"/>
                                        <p:tgtEl>
                                          <p:spTgt spid="847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478"/>
                                        </p:tgtEl>
                                        <p:attrNameLst>
                                          <p:attrName>style.visibility</p:attrName>
                                        </p:attrNameLst>
                                      </p:cBhvr>
                                      <p:to>
                                        <p:strVal val="visible"/>
                                      </p:to>
                                    </p:set>
                                    <p:animEffect transition="in" filter="box(in)">
                                      <p:cBhvr>
                                        <p:cTn id="31" dur="500"/>
                                        <p:tgtEl>
                                          <p:spTgt spid="847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8480"/>
                                        </p:tgtEl>
                                        <p:attrNameLst>
                                          <p:attrName>style.visibility</p:attrName>
                                        </p:attrNameLst>
                                      </p:cBhvr>
                                      <p:to>
                                        <p:strVal val="visible"/>
                                      </p:to>
                                    </p:set>
                                    <p:animEffect transition="in" filter="box(in)">
                                      <p:cBhvr>
                                        <p:cTn id="36" dur="500"/>
                                        <p:tgtEl>
                                          <p:spTgt spid="848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8479"/>
                                        </p:tgtEl>
                                        <p:attrNameLst>
                                          <p:attrName>style.visibility</p:attrName>
                                        </p:attrNameLst>
                                      </p:cBhvr>
                                      <p:to>
                                        <p:strVal val="visible"/>
                                      </p:to>
                                    </p:set>
                                    <p:animEffect transition="in" filter="box(in)">
                                      <p:cBhvr>
                                        <p:cTn id="39" dur="500"/>
                                        <p:tgtEl>
                                          <p:spTgt spid="847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481"/>
                                        </p:tgtEl>
                                        <p:attrNameLst>
                                          <p:attrName>style.visibility</p:attrName>
                                        </p:attrNameLst>
                                      </p:cBhvr>
                                      <p:to>
                                        <p:strVal val="visible"/>
                                      </p:to>
                                    </p:set>
                                    <p:animEffect transition="in" filter="box(in)">
                                      <p:cBhvr>
                                        <p:cTn id="44" dur="500"/>
                                        <p:tgtEl>
                                          <p:spTgt spid="8481"/>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482"/>
                                        </p:tgtEl>
                                        <p:attrNameLst>
                                          <p:attrName>style.visibility</p:attrName>
                                        </p:attrNameLst>
                                      </p:cBhvr>
                                      <p:to>
                                        <p:strVal val="visible"/>
                                      </p:to>
                                    </p:set>
                                    <p:animEffect transition="in" filter="box(in)">
                                      <p:cBhvr>
                                        <p:cTn id="47" dur="500"/>
                                        <p:tgtEl>
                                          <p:spTgt spid="848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483"/>
                                        </p:tgtEl>
                                        <p:attrNameLst>
                                          <p:attrName>style.visibility</p:attrName>
                                        </p:attrNameLst>
                                      </p:cBhvr>
                                      <p:to>
                                        <p:strVal val="visible"/>
                                      </p:to>
                                    </p:set>
                                    <p:animEffect transition="in" filter="box(in)">
                                      <p:cBhvr>
                                        <p:cTn id="52" dur="500"/>
                                        <p:tgtEl>
                                          <p:spTgt spid="848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484"/>
                                        </p:tgtEl>
                                        <p:attrNameLst>
                                          <p:attrName>style.visibility</p:attrName>
                                        </p:attrNameLst>
                                      </p:cBhvr>
                                      <p:to>
                                        <p:strVal val="visible"/>
                                      </p:to>
                                    </p:set>
                                    <p:animEffect transition="in" filter="box(in)">
                                      <p:cBhvr>
                                        <p:cTn id="55" dur="500"/>
                                        <p:tgtEl>
                                          <p:spTgt spid="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1" grpId="0"/>
      <p:bldP spid="8472" grpId="0" animBg="1"/>
      <p:bldP spid="8474" grpId="0"/>
      <p:bldP spid="8475" grpId="0" animBg="1"/>
      <p:bldP spid="8476" grpId="0"/>
      <p:bldP spid="8477" grpId="0" animBg="1"/>
      <p:bldP spid="8478" grpId="0"/>
      <p:bldP spid="8479" grpId="0" animBg="1"/>
      <p:bldP spid="8480" grpId="0"/>
      <p:bldP spid="8481" grpId="0" animBg="1"/>
      <p:bldP spid="8482" grpId="0"/>
      <p:bldP spid="8483" grpId="0" animBg="1"/>
      <p:bldP spid="84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292100"/>
            <a:ext cx="685800" cy="546100"/>
          </a:xfrm>
          <a:prstGeom prst="rect">
            <a:avLst/>
          </a:prstGeom>
          <a:solidFill>
            <a:srgbClr val="FF0000"/>
          </a:solidFill>
          <a:ln w="9525">
            <a:solidFill>
              <a:schemeClr val="tx1"/>
            </a:solidFill>
            <a:miter lim="800000"/>
            <a:headEnd/>
            <a:tailEnd/>
          </a:ln>
        </p:spPr>
        <p:txBody>
          <a:bodyPr wrap="none" anchor="ctr"/>
          <a:lstStyle/>
          <a:p>
            <a:pPr algn="ctr"/>
            <a:r>
              <a:rPr lang="en-US" sz="3200" b="1" dirty="0">
                <a:solidFill>
                  <a:schemeClr val="bg1"/>
                </a:solidFill>
                <a:latin typeface="Times New Roman" pitchFamily="18" charset="0"/>
                <a:cs typeface="Times New Roman" pitchFamily="18" charset="0"/>
              </a:rPr>
              <a:t>C4</a:t>
            </a:r>
          </a:p>
        </p:txBody>
      </p:sp>
      <p:sp>
        <p:nvSpPr>
          <p:cNvPr id="4101" name="Text Box 5"/>
          <p:cNvSpPr txBox="1">
            <a:spLocks noChangeArrowheads="1"/>
          </p:cNvSpPr>
          <p:nvPr/>
        </p:nvSpPr>
        <p:spPr bwMode="auto">
          <a:xfrm>
            <a:off x="914400" y="234950"/>
            <a:ext cx="7315200" cy="1077218"/>
          </a:xfrm>
          <a:prstGeom prst="rect">
            <a:avLst/>
          </a:prstGeom>
          <a:noFill/>
          <a:ln w="9525">
            <a:noFill/>
            <a:miter lim="800000"/>
            <a:headEnd/>
            <a:tailEnd/>
          </a:ln>
        </p:spPr>
        <p:txBody>
          <a:bodyPr>
            <a:spAutoFit/>
          </a:bodyPr>
          <a:lstStyle/>
          <a:p>
            <a:pPr algn="just"/>
            <a:r>
              <a:rPr lang="en-US" sz="2200" dirty="0">
                <a:solidFill>
                  <a:srgbClr val="0000FF"/>
                </a:solidFill>
                <a:latin typeface="Times New Roman" pitchFamily="18" charset="0"/>
              </a:rPr>
              <a:t> </a:t>
            </a:r>
            <a:r>
              <a:rPr lang="en-US" sz="3200" dirty="0" err="1">
                <a:solidFill>
                  <a:srgbClr val="0000FF"/>
                </a:solidFill>
                <a:latin typeface="Times New Roman" pitchFamily="18" charset="0"/>
              </a:rPr>
              <a:t>Trong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khi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nước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đang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sôi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nhiệt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độ</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của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nước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có</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tăng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không</a:t>
            </a:r>
            <a:r>
              <a:rPr lang="en-US" sz="3200" dirty="0">
                <a:solidFill>
                  <a:srgbClr val="0000FF"/>
                </a:solidFill>
                <a:latin typeface="Times New Roman" pitchFamily="18" charset="0"/>
              </a:rPr>
              <a:t>?</a:t>
            </a:r>
          </a:p>
        </p:txBody>
      </p:sp>
      <p:sp>
        <p:nvSpPr>
          <p:cNvPr id="4102" name="Text Box 6"/>
          <p:cNvSpPr txBox="1">
            <a:spLocks noChangeArrowheads="1"/>
          </p:cNvSpPr>
          <p:nvPr/>
        </p:nvSpPr>
        <p:spPr bwMode="auto">
          <a:xfrm>
            <a:off x="5" y="1219200"/>
            <a:ext cx="9388719" cy="1077218"/>
          </a:xfrm>
          <a:prstGeom prst="rect">
            <a:avLst/>
          </a:prstGeom>
          <a:noFill/>
          <a:ln w="9525">
            <a:noFill/>
            <a:miter lim="800000"/>
            <a:headEnd/>
            <a:tailEnd/>
          </a:ln>
        </p:spPr>
        <p:txBody>
          <a:bodyPr>
            <a:spAutoFit/>
          </a:bodyPr>
          <a:lstStyle/>
          <a:p>
            <a:pPr algn="just"/>
            <a:r>
              <a:rPr lang="en-US" sz="3200" dirty="0" err="1">
                <a:solidFill>
                  <a:srgbClr val="FF3300"/>
                </a:solidFill>
                <a:latin typeface="Times New Roman" pitchFamily="18" charset="0"/>
              </a:rPr>
              <a:t>Trong</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khi</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nước</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đang</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sôi</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nhiệt</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độ</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của</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nước</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không</a:t>
            </a:r>
            <a:r>
              <a:rPr lang="en-US" sz="3200" dirty="0">
                <a:solidFill>
                  <a:srgbClr val="FF3300"/>
                </a:solidFill>
                <a:latin typeface="Times New Roman" pitchFamily="18" charset="0"/>
              </a:rPr>
              <a:t> </a:t>
            </a:r>
            <a:endParaRPr lang="vi-VN" sz="3200" dirty="0">
              <a:solidFill>
                <a:srgbClr val="FF3300"/>
              </a:solidFill>
              <a:latin typeface="Times New Roman" pitchFamily="18" charset="0"/>
            </a:endParaRPr>
          </a:p>
          <a:p>
            <a:pPr algn="just"/>
            <a:r>
              <a:rPr lang="en-US" sz="3200" dirty="0" err="1">
                <a:solidFill>
                  <a:srgbClr val="FF3300"/>
                </a:solidFill>
                <a:latin typeface="Times New Roman" pitchFamily="18" charset="0"/>
              </a:rPr>
              <a:t>thay</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đổi</a:t>
            </a:r>
            <a:r>
              <a:rPr lang="en-US" sz="3200" dirty="0">
                <a:solidFill>
                  <a:srgbClr val="FF3300"/>
                </a:solidFill>
                <a:latin typeface="Times New Roman" pitchFamily="18" charset="0"/>
              </a:rPr>
              <a:t>.</a:t>
            </a:r>
          </a:p>
        </p:txBody>
      </p:sp>
      <p:sp>
        <p:nvSpPr>
          <p:cNvPr id="4103" name="Line 7"/>
          <p:cNvSpPr>
            <a:spLocks noChangeShapeType="1"/>
          </p:cNvSpPr>
          <p:nvPr/>
        </p:nvSpPr>
        <p:spPr bwMode="auto">
          <a:xfrm>
            <a:off x="533400" y="939800"/>
            <a:ext cx="457200" cy="0"/>
          </a:xfrm>
          <a:prstGeom prst="line">
            <a:avLst/>
          </a:prstGeom>
          <a:noFill/>
          <a:ln w="9525">
            <a:solidFill>
              <a:srgbClr val="0000FF"/>
            </a:solidFill>
            <a:round/>
            <a:headEnd/>
            <a:tailEnd type="triangle" w="med" len="med"/>
          </a:ln>
        </p:spPr>
        <p:txBody>
          <a:bodyPr/>
          <a:lstStyle/>
          <a:p>
            <a:endParaRPr lang="en-US"/>
          </a:p>
        </p:txBody>
      </p:sp>
      <p:graphicFrame>
        <p:nvGraphicFramePr>
          <p:cNvPr id="4172" name="Group 76"/>
          <p:cNvGraphicFramePr>
            <a:graphicFrameLocks noGrp="1"/>
          </p:cNvGraphicFramePr>
          <p:nvPr/>
        </p:nvGraphicFramePr>
        <p:xfrm>
          <a:off x="5791200" y="1981200"/>
          <a:ext cx="3124200" cy="3810000"/>
        </p:xfrm>
        <a:graphic>
          <a:graphicData uri="http://schemas.openxmlformats.org/drawingml/2006/table">
            <a:tbl>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Times New Roman" pitchFamily="18" charset="0"/>
                        </a:rPr>
                        <a:t>Chất</a:t>
                      </a:r>
                      <a:endParaRPr kumimoji="0" lang="en-US" sz="2000" b="1" i="0" u="none" strike="noStrike" cap="none" normalizeH="0" baseline="0" dirty="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Times New Roman" pitchFamily="18" charset="0"/>
                        </a:rPr>
                        <a:t>Nhiệt</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độ</a:t>
                      </a: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rPr>
                        <a:t>sôi</a:t>
                      </a:r>
                      <a:endParaRPr kumimoji="0" lang="en-US" sz="2000" b="1" i="0" u="none" strike="noStrike" cap="none" normalizeH="0" baseline="0" dirty="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rPr>
                        <a:t>      </a:t>
                      </a:r>
                      <a:r>
                        <a:rPr kumimoji="0" lang="en-US" sz="2000" b="1" i="0" u="none" strike="noStrike" cap="none" normalizeH="0" baseline="30000" dirty="0">
                          <a:ln>
                            <a:noFill/>
                          </a:ln>
                          <a:solidFill>
                            <a:srgbClr val="0000FF"/>
                          </a:solidFill>
                          <a:effectLst/>
                          <a:latin typeface="Times New Roman" pitchFamily="18" charset="0"/>
                        </a:rPr>
                        <a:t>(</a:t>
                      </a:r>
                      <a:r>
                        <a:rPr kumimoji="0" lang="en-US" sz="2000" b="1" i="0" u="none" strike="noStrike" cap="none" normalizeH="0" baseline="30000" dirty="0" err="1">
                          <a:ln>
                            <a:noFill/>
                          </a:ln>
                          <a:solidFill>
                            <a:srgbClr val="0000FF"/>
                          </a:solidFill>
                          <a:effectLst/>
                          <a:latin typeface="Times New Roman" pitchFamily="18" charset="0"/>
                        </a:rPr>
                        <a:t>o</a:t>
                      </a:r>
                      <a:r>
                        <a:rPr kumimoji="0" lang="en-US" sz="2000" b="1" i="0" u="none" strike="noStrike" cap="none" normalizeH="0" baseline="0" dirty="0" err="1">
                          <a:ln>
                            <a:noFill/>
                          </a:ln>
                          <a:solidFill>
                            <a:srgbClr val="0000FF"/>
                          </a:solidFill>
                          <a:effectLst/>
                          <a:latin typeface="Times New Roman" pitchFamily="18" charset="0"/>
                        </a:rPr>
                        <a:t>C</a:t>
                      </a:r>
                      <a:r>
                        <a:rPr kumimoji="0" lang="en-US" sz="2000" b="1" i="0" u="none" strike="noStrike" cap="none" normalizeH="0" baseline="30000" dirty="0">
                          <a:ln>
                            <a:noFill/>
                          </a:ln>
                          <a:solidFill>
                            <a:srgbClr val="0000FF"/>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rPr>
                        <a:t>Ête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FF"/>
                          </a:solidFill>
                          <a:effectLst/>
                          <a:latin typeface="Times New Roman" pitchFamily="18"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rPr>
                        <a:t>Rượu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FF"/>
                          </a:solidFill>
                          <a:effectLst/>
                          <a:latin typeface="Times New Roman" pitchFamily="18"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rPr>
                        <a:t>Nước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FF"/>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rPr>
                        <a:t>Thuỷ ngân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FF"/>
                          </a:solidFill>
                          <a:effectLst/>
                          <a:latin typeface="Times New Roman" pitchFamily="18" charset="0"/>
                        </a:rPr>
                        <a:t>357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rPr>
                        <a:t>Đồng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FF"/>
                          </a:solidFill>
                          <a:effectLst/>
                          <a:latin typeface="Times New Roman" pitchFamily="18" charset="0"/>
                        </a:rPr>
                        <a:t>2580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rPr>
                        <a:t>Sắt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FF"/>
                          </a:solidFill>
                          <a:effectLst/>
                          <a:latin typeface="Times New Roman" pitchFamily="18" charset="0"/>
                        </a:rPr>
                        <a:t>3050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173" name="Text Box 77"/>
          <p:cNvSpPr txBox="1">
            <a:spLocks noChangeArrowheads="1"/>
          </p:cNvSpPr>
          <p:nvPr/>
        </p:nvSpPr>
        <p:spPr bwMode="auto">
          <a:xfrm>
            <a:off x="152400" y="3216276"/>
            <a:ext cx="5334000" cy="1077218"/>
          </a:xfrm>
          <a:prstGeom prst="rect">
            <a:avLst/>
          </a:prstGeom>
          <a:noFill/>
          <a:ln w="9525">
            <a:noFill/>
            <a:miter lim="800000"/>
            <a:headEnd/>
            <a:tailEnd/>
          </a:ln>
        </p:spPr>
        <p:txBody>
          <a:bodyPr wrap="square">
            <a:spAutoFit/>
          </a:bodyPr>
          <a:lstStyle/>
          <a:p>
            <a:pPr>
              <a:spcBef>
                <a:spcPct val="50000"/>
              </a:spcBef>
            </a:pPr>
            <a:r>
              <a:rPr lang="en-US" sz="2400" i="1" dirty="0">
                <a:solidFill>
                  <a:srgbClr val="FF3300"/>
                </a:solidFill>
                <a:latin typeface="Times New Roman" pitchFamily="18" charset="0"/>
              </a:rPr>
              <a:t>*</a:t>
            </a:r>
            <a:r>
              <a:rPr lang="en-US" sz="3200" b="1" i="1" dirty="0" err="1">
                <a:solidFill>
                  <a:srgbClr val="FF3300"/>
                </a:solidFill>
                <a:latin typeface="Times New Roman" pitchFamily="18" charset="0"/>
              </a:rPr>
              <a:t>Chú</a:t>
            </a:r>
            <a:r>
              <a:rPr lang="en-US" sz="3200" b="1" i="1" dirty="0">
                <a:solidFill>
                  <a:srgbClr val="FF3300"/>
                </a:solidFill>
                <a:latin typeface="Times New Roman" pitchFamily="18" charset="0"/>
              </a:rPr>
              <a:t> ý:</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chất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nhau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sôi</a:t>
            </a:r>
            <a:r>
              <a:rPr lang="en-US" sz="3200" b="1" dirty="0">
                <a:solidFill>
                  <a:srgbClr val="0000FF"/>
                </a:solidFill>
                <a:latin typeface="Times New Roman" pitchFamily="18" charset="0"/>
              </a:rPr>
              <a:t> ở </a:t>
            </a:r>
            <a:r>
              <a:rPr lang="en-US" sz="3200" b="1" dirty="0" err="1">
                <a:solidFill>
                  <a:srgbClr val="0000FF"/>
                </a:solidFill>
                <a:latin typeface="Times New Roman" pitchFamily="18" charset="0"/>
              </a:rPr>
              <a:t>nhiệt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độ</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nhau</a:t>
            </a:r>
            <a:r>
              <a:rPr lang="en-US" sz="3200" b="1" dirty="0">
                <a:solidFill>
                  <a:srgbClr val="0000FF"/>
                </a:solidFill>
                <a:latin typeface="Times New Roman" pitchFamily="18" charset="0"/>
              </a:rPr>
              <a:t>.</a:t>
            </a:r>
          </a:p>
        </p:txBody>
      </p:sp>
      <p:sp>
        <p:nvSpPr>
          <p:cNvPr id="4175" name="Text Box 79"/>
          <p:cNvSpPr txBox="1">
            <a:spLocks noChangeArrowheads="1"/>
          </p:cNvSpPr>
          <p:nvPr/>
        </p:nvSpPr>
        <p:spPr bwMode="auto">
          <a:xfrm>
            <a:off x="5638800" y="5943600"/>
            <a:ext cx="3276600" cy="762000"/>
          </a:xfrm>
          <a:prstGeom prst="rect">
            <a:avLst/>
          </a:prstGeom>
          <a:noFill/>
          <a:ln w="9525">
            <a:noFill/>
            <a:miter lim="800000"/>
            <a:headEnd/>
            <a:tailEnd/>
          </a:ln>
        </p:spPr>
        <p:txBody>
          <a:bodyPr>
            <a:spAutoFit/>
          </a:bodyPr>
          <a:lstStyle/>
          <a:p>
            <a:r>
              <a:rPr lang="en-US" sz="2200" dirty="0" err="1">
                <a:solidFill>
                  <a:srgbClr val="0000FF"/>
                </a:solidFill>
                <a:latin typeface="Times New Roman" pitchFamily="18" charset="0"/>
              </a:rPr>
              <a:t>Bảng</a:t>
            </a:r>
            <a:r>
              <a:rPr lang="en-US" sz="2200" dirty="0">
                <a:solidFill>
                  <a:srgbClr val="0000FF"/>
                </a:solidFill>
                <a:latin typeface="Times New Roman" pitchFamily="18" charset="0"/>
              </a:rPr>
              <a:t> 29.1 </a:t>
            </a:r>
            <a:r>
              <a:rPr lang="en-US" sz="2200" dirty="0" err="1">
                <a:solidFill>
                  <a:srgbClr val="0000FF"/>
                </a:solidFill>
                <a:latin typeface="Times New Roman" pitchFamily="18" charset="0"/>
              </a:rPr>
              <a:t>Nhiệt</a:t>
            </a:r>
            <a:r>
              <a:rPr lang="en-US" sz="2200" dirty="0">
                <a:solidFill>
                  <a:srgbClr val="0000FF"/>
                </a:solidFill>
                <a:latin typeface="Times New Roman" pitchFamily="18" charset="0"/>
              </a:rPr>
              <a:t> </a:t>
            </a:r>
            <a:r>
              <a:rPr lang="en-US" sz="2200" dirty="0" err="1">
                <a:solidFill>
                  <a:srgbClr val="0000FF"/>
                </a:solidFill>
                <a:latin typeface="Times New Roman" pitchFamily="18" charset="0"/>
              </a:rPr>
              <a:t>độ</a:t>
            </a:r>
            <a:r>
              <a:rPr lang="en-US" sz="2200" dirty="0">
                <a:solidFill>
                  <a:srgbClr val="0000FF"/>
                </a:solidFill>
                <a:latin typeface="Times New Roman" pitchFamily="18" charset="0"/>
              </a:rPr>
              <a:t> </a:t>
            </a:r>
            <a:r>
              <a:rPr lang="en-US" sz="2200" dirty="0" err="1">
                <a:solidFill>
                  <a:srgbClr val="0000FF"/>
                </a:solidFill>
                <a:latin typeface="Times New Roman" pitchFamily="18" charset="0"/>
              </a:rPr>
              <a:t>sôi</a:t>
            </a:r>
            <a:r>
              <a:rPr lang="en-US" sz="2200" dirty="0">
                <a:solidFill>
                  <a:srgbClr val="0000FF"/>
                </a:solidFill>
                <a:latin typeface="Times New Roman" pitchFamily="18" charset="0"/>
              </a:rPr>
              <a:t> </a:t>
            </a:r>
            <a:r>
              <a:rPr lang="en-US" sz="2200" dirty="0" err="1">
                <a:solidFill>
                  <a:srgbClr val="0000FF"/>
                </a:solidFill>
                <a:latin typeface="Times New Roman" pitchFamily="18" charset="0"/>
              </a:rPr>
              <a:t>của</a:t>
            </a:r>
            <a:r>
              <a:rPr lang="en-US" sz="2200" dirty="0">
                <a:solidFill>
                  <a:srgbClr val="0000FF"/>
                </a:solidFill>
                <a:latin typeface="Times New Roman" pitchFamily="18" charset="0"/>
              </a:rPr>
              <a:t>                               </a:t>
            </a:r>
            <a:r>
              <a:rPr lang="en-US" sz="2200" dirty="0" err="1">
                <a:solidFill>
                  <a:srgbClr val="0000FF"/>
                </a:solidFill>
                <a:latin typeface="Times New Roman" pitchFamily="18" charset="0"/>
              </a:rPr>
              <a:t>một</a:t>
            </a:r>
            <a:r>
              <a:rPr lang="en-US" sz="2200" dirty="0">
                <a:solidFill>
                  <a:srgbClr val="0000FF"/>
                </a:solidFill>
                <a:latin typeface="Times New Roman" pitchFamily="18" charset="0"/>
              </a:rPr>
              <a:t> </a:t>
            </a:r>
            <a:r>
              <a:rPr lang="en-US" sz="2200" dirty="0" err="1">
                <a:solidFill>
                  <a:srgbClr val="0000FF"/>
                </a:solidFill>
                <a:latin typeface="Times New Roman" pitchFamily="18" charset="0"/>
              </a:rPr>
              <a:t>số</a:t>
            </a:r>
            <a:r>
              <a:rPr lang="en-US" sz="2200" dirty="0">
                <a:solidFill>
                  <a:srgbClr val="0000FF"/>
                </a:solidFill>
                <a:latin typeface="Times New Roman" pitchFamily="18" charset="0"/>
              </a:rPr>
              <a:t> </a:t>
            </a:r>
            <a:r>
              <a:rPr lang="en-US" sz="2200" dirty="0" err="1">
                <a:solidFill>
                  <a:srgbClr val="0000FF"/>
                </a:solidFill>
                <a:latin typeface="Times New Roman" pitchFamily="18" charset="0"/>
              </a:rPr>
              <a:t>chất</a:t>
            </a:r>
            <a:endParaRPr lang="en-US" sz="220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par>
                                <p:cTn id="8" presetID="2" presetClass="entr" presetSubtype="8" fill="hold" grpId="0" nodeType="withEffect">
                                  <p:stCondLst>
                                    <p:cond delay="0"/>
                                  </p:stCondLst>
                                  <p:childTnLst>
                                    <p:set>
                                      <p:cBhvr>
                                        <p:cTn id="9" dur="1" fill="hold">
                                          <p:stCondLst>
                                            <p:cond delay="0"/>
                                          </p:stCondLst>
                                        </p:cTn>
                                        <p:tgtEl>
                                          <p:spTgt spid="4101"/>
                                        </p:tgtEl>
                                        <p:attrNameLst>
                                          <p:attrName>style.visibility</p:attrName>
                                        </p:attrNameLst>
                                      </p:cBhvr>
                                      <p:to>
                                        <p:strVal val="visible"/>
                                      </p:to>
                                    </p:set>
                                    <p:anim calcmode="lin" valueType="num">
                                      <p:cBhvr additive="base">
                                        <p:cTn id="10" dur="500" fill="hold"/>
                                        <p:tgtEl>
                                          <p:spTgt spid="4101"/>
                                        </p:tgtEl>
                                        <p:attrNameLst>
                                          <p:attrName>ppt_x</p:attrName>
                                        </p:attrNameLst>
                                      </p:cBhvr>
                                      <p:tavLst>
                                        <p:tav tm="0">
                                          <p:val>
                                            <p:strVal val="0-#ppt_w/2"/>
                                          </p:val>
                                        </p:tav>
                                        <p:tav tm="100000">
                                          <p:val>
                                            <p:strVal val="#ppt_x"/>
                                          </p:val>
                                        </p:tav>
                                      </p:tavLst>
                                    </p:anim>
                                    <p:anim calcmode="lin" valueType="num">
                                      <p:cBhvr additive="base">
                                        <p:cTn id="11"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102"/>
                                        </p:tgtEl>
                                        <p:attrNameLst>
                                          <p:attrName>style.visibility</p:attrName>
                                        </p:attrNameLst>
                                      </p:cBhvr>
                                      <p:to>
                                        <p:strVal val="visible"/>
                                      </p:to>
                                    </p:set>
                                    <p:anim calcmode="lin" valueType="num">
                                      <p:cBhvr additive="base">
                                        <p:cTn id="16" dur="500" fill="hold"/>
                                        <p:tgtEl>
                                          <p:spTgt spid="4102"/>
                                        </p:tgtEl>
                                        <p:attrNameLst>
                                          <p:attrName>ppt_x</p:attrName>
                                        </p:attrNameLst>
                                      </p:cBhvr>
                                      <p:tavLst>
                                        <p:tav tm="0">
                                          <p:val>
                                            <p:strVal val="0-#ppt_w/2"/>
                                          </p:val>
                                        </p:tav>
                                        <p:tav tm="100000">
                                          <p:val>
                                            <p:strVal val="#ppt_x"/>
                                          </p:val>
                                        </p:tav>
                                      </p:tavLst>
                                    </p:anim>
                                    <p:anim calcmode="lin" valueType="num">
                                      <p:cBhvr additive="base">
                                        <p:cTn id="17" dur="500" fill="hold"/>
                                        <p:tgtEl>
                                          <p:spTgt spid="4102"/>
                                        </p:tgtEl>
                                        <p:attrNameLst>
                                          <p:attrName>ppt_y</p:attrName>
                                        </p:attrNameLst>
                                      </p:cBhvr>
                                      <p:tavLst>
                                        <p:tav tm="0">
                                          <p:val>
                                            <p:strVal val="#ppt_y"/>
                                          </p:val>
                                        </p:tav>
                                        <p:tav tm="100000">
                                          <p:val>
                                            <p:strVal val="#ppt_y"/>
                                          </p:val>
                                        </p:tav>
                                      </p:tavLst>
                                    </p:anim>
                                  </p:childTnLst>
                                </p:cTn>
                              </p:par>
                              <p:par>
                                <p:cTn id="18" presetID="4" presetClass="entr" presetSubtype="16" fill="hold" grpId="0" nodeType="withEffect">
                                  <p:stCondLst>
                                    <p:cond delay="0"/>
                                  </p:stCondLst>
                                  <p:childTnLst>
                                    <p:set>
                                      <p:cBhvr>
                                        <p:cTn id="19" dur="1" fill="hold">
                                          <p:stCondLst>
                                            <p:cond delay="0"/>
                                          </p:stCondLst>
                                        </p:cTn>
                                        <p:tgtEl>
                                          <p:spTgt spid="4103"/>
                                        </p:tgtEl>
                                        <p:attrNameLst>
                                          <p:attrName>style.visibility</p:attrName>
                                        </p:attrNameLst>
                                      </p:cBhvr>
                                      <p:to>
                                        <p:strVal val="visible"/>
                                      </p:to>
                                    </p:set>
                                    <p:animEffect transition="in" filter="box(in)">
                                      <p:cBhvr>
                                        <p:cTn id="20" dur="500"/>
                                        <p:tgtEl>
                                          <p:spTgt spid="410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75"/>
                                        </p:tgtEl>
                                        <p:attrNameLst>
                                          <p:attrName>style.visibility</p:attrName>
                                        </p:attrNameLst>
                                      </p:cBhvr>
                                      <p:to>
                                        <p:strVal val="visible"/>
                                      </p:to>
                                    </p:set>
                                    <p:anim calcmode="lin" valueType="num">
                                      <p:cBhvr additive="base">
                                        <p:cTn id="25" dur="500" fill="hold"/>
                                        <p:tgtEl>
                                          <p:spTgt spid="4175"/>
                                        </p:tgtEl>
                                        <p:attrNameLst>
                                          <p:attrName>ppt_x</p:attrName>
                                        </p:attrNameLst>
                                      </p:cBhvr>
                                      <p:tavLst>
                                        <p:tav tm="0">
                                          <p:val>
                                            <p:strVal val="0-#ppt_w/2"/>
                                          </p:val>
                                        </p:tav>
                                        <p:tav tm="100000">
                                          <p:val>
                                            <p:strVal val="#ppt_x"/>
                                          </p:val>
                                        </p:tav>
                                      </p:tavLst>
                                    </p:anim>
                                    <p:anim calcmode="lin" valueType="num">
                                      <p:cBhvr additive="base">
                                        <p:cTn id="26" dur="500" fill="hold"/>
                                        <p:tgtEl>
                                          <p:spTgt spid="4175"/>
                                        </p:tgtEl>
                                        <p:attrNameLst>
                                          <p:attrName>ppt_y</p:attrName>
                                        </p:attrNameLst>
                                      </p:cBhvr>
                                      <p:tavLst>
                                        <p:tav tm="0">
                                          <p:val>
                                            <p:strVal val="#ppt_y"/>
                                          </p:val>
                                        </p:tav>
                                        <p:tav tm="100000">
                                          <p:val>
                                            <p:strVal val="#ppt_y"/>
                                          </p:val>
                                        </p:tav>
                                      </p:tavLst>
                                    </p:anim>
                                  </p:childTnLst>
                                </p:cTn>
                              </p:par>
                              <p:par>
                                <p:cTn id="27" presetID="4" presetClass="entr" presetSubtype="16" fill="hold" nodeType="withEffect">
                                  <p:stCondLst>
                                    <p:cond delay="0"/>
                                  </p:stCondLst>
                                  <p:childTnLst>
                                    <p:set>
                                      <p:cBhvr>
                                        <p:cTn id="28" dur="1" fill="hold">
                                          <p:stCondLst>
                                            <p:cond delay="0"/>
                                          </p:stCondLst>
                                        </p:cTn>
                                        <p:tgtEl>
                                          <p:spTgt spid="4172"/>
                                        </p:tgtEl>
                                        <p:attrNameLst>
                                          <p:attrName>style.visibility</p:attrName>
                                        </p:attrNameLst>
                                      </p:cBhvr>
                                      <p:to>
                                        <p:strVal val="visible"/>
                                      </p:to>
                                    </p:set>
                                    <p:animEffect transition="in" filter="box(in)">
                                      <p:cBhvr>
                                        <p:cTn id="29" dur="500"/>
                                        <p:tgtEl>
                                          <p:spTgt spid="417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173"/>
                                        </p:tgtEl>
                                        <p:attrNameLst>
                                          <p:attrName>style.visibility</p:attrName>
                                        </p:attrNameLst>
                                      </p:cBhvr>
                                      <p:to>
                                        <p:strVal val="visible"/>
                                      </p:to>
                                    </p:set>
                                    <p:animEffect transition="in" filter="box(in)">
                                      <p:cBhvr>
                                        <p:cTn id="34" dur="500"/>
                                        <p:tgtEl>
                                          <p:spTgt spid="4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utoUpdateAnimBg="0"/>
      <p:bldP spid="4102" grpId="0" autoUpdateAnimBg="0"/>
      <p:bldP spid="4103" grpId="0" animBg="1"/>
      <p:bldP spid="4173" grpId="0"/>
      <p:bldP spid="417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1" y="22"/>
            <a:ext cx="3296095" cy="584775"/>
          </a:xfrm>
          <a:prstGeom prst="rect">
            <a:avLst/>
          </a:prstGeom>
          <a:noFill/>
          <a:ln w="9525">
            <a:noFill/>
            <a:miter lim="800000"/>
            <a:headEnd/>
            <a:tailEnd/>
          </a:ln>
        </p:spPr>
        <p:txBody>
          <a:bodyPr wrap="none">
            <a:spAutoFit/>
          </a:bodyPr>
          <a:lstStyle/>
          <a:p>
            <a:r>
              <a:rPr lang="en-US" sz="3200" b="1" i="1" dirty="0">
                <a:solidFill>
                  <a:srgbClr val="0000FF"/>
                </a:solidFill>
                <a:latin typeface="Times New Roman" pitchFamily="18" charset="0"/>
              </a:rPr>
              <a:t>2. </a:t>
            </a:r>
            <a:r>
              <a:rPr lang="en-US" sz="3200" b="1" i="1" dirty="0" err="1">
                <a:solidFill>
                  <a:srgbClr val="0000FF"/>
                </a:solidFill>
                <a:latin typeface="Times New Roman" pitchFamily="18" charset="0"/>
              </a:rPr>
              <a:t>Rút</a:t>
            </a:r>
            <a:r>
              <a:rPr lang="en-US" sz="3200" b="1" i="1" dirty="0">
                <a:solidFill>
                  <a:srgbClr val="0000FF"/>
                </a:solidFill>
                <a:latin typeface="Times New Roman" pitchFamily="18" charset="0"/>
              </a:rPr>
              <a:t> </a:t>
            </a:r>
            <a:r>
              <a:rPr lang="en-US" sz="3200" b="1" i="1" dirty="0" err="1">
                <a:solidFill>
                  <a:srgbClr val="0000FF"/>
                </a:solidFill>
                <a:latin typeface="Times New Roman" pitchFamily="18" charset="0"/>
              </a:rPr>
              <a:t>ra</a:t>
            </a:r>
            <a:r>
              <a:rPr lang="en-US" sz="3200" b="1" i="1" dirty="0">
                <a:solidFill>
                  <a:srgbClr val="0000FF"/>
                </a:solidFill>
                <a:latin typeface="Times New Roman" pitchFamily="18" charset="0"/>
              </a:rPr>
              <a:t> </a:t>
            </a:r>
            <a:r>
              <a:rPr lang="en-US" sz="3200" b="1" i="1" dirty="0" err="1">
                <a:solidFill>
                  <a:srgbClr val="0000FF"/>
                </a:solidFill>
                <a:latin typeface="Times New Roman" pitchFamily="18" charset="0"/>
              </a:rPr>
              <a:t>kết</a:t>
            </a:r>
            <a:r>
              <a:rPr lang="en-US" sz="3200" b="1" i="1" dirty="0">
                <a:solidFill>
                  <a:srgbClr val="0000FF"/>
                </a:solidFill>
                <a:latin typeface="Times New Roman" pitchFamily="18" charset="0"/>
              </a:rPr>
              <a:t> </a:t>
            </a:r>
            <a:r>
              <a:rPr lang="en-US" sz="3200" b="1" i="1" dirty="0" err="1">
                <a:solidFill>
                  <a:srgbClr val="0000FF"/>
                </a:solidFill>
                <a:latin typeface="Times New Roman" pitchFamily="18" charset="0"/>
              </a:rPr>
              <a:t>luận</a:t>
            </a:r>
            <a:r>
              <a:rPr lang="en-US" sz="3200" b="1" i="1" dirty="0">
                <a:solidFill>
                  <a:srgbClr val="0000FF"/>
                </a:solidFill>
                <a:latin typeface="Times New Roman" pitchFamily="18" charset="0"/>
              </a:rPr>
              <a:t>:</a:t>
            </a:r>
          </a:p>
        </p:txBody>
      </p:sp>
      <p:sp>
        <p:nvSpPr>
          <p:cNvPr id="9221" name="Text Box 5"/>
          <p:cNvSpPr txBox="1">
            <a:spLocks noChangeArrowheads="1"/>
          </p:cNvSpPr>
          <p:nvPr/>
        </p:nvSpPr>
        <p:spPr bwMode="auto">
          <a:xfrm>
            <a:off x="990600" y="609600"/>
            <a:ext cx="9601200" cy="523220"/>
          </a:xfrm>
          <a:prstGeom prst="rect">
            <a:avLst/>
          </a:prstGeom>
          <a:noFill/>
          <a:ln w="9525">
            <a:noFill/>
            <a:miter lim="800000"/>
            <a:headEnd/>
            <a:tailEnd/>
          </a:ln>
        </p:spPr>
        <p:txBody>
          <a:bodyPr>
            <a:spAutoFit/>
          </a:bodyPr>
          <a:lstStyle/>
          <a:p>
            <a:pPr algn="just"/>
            <a:r>
              <a:rPr lang="en-US" sz="22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cuộc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tranh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luận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Bình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a:t>
            </a:r>
            <a:r>
              <a:rPr lang="en-US" sz="2800" dirty="0">
                <a:solidFill>
                  <a:srgbClr val="0000FF"/>
                </a:solidFill>
                <a:latin typeface="Times New Roman" pitchFamily="18" charset="0"/>
              </a:rPr>
              <a:t> An, </a:t>
            </a:r>
            <a:r>
              <a:rPr lang="en-US" sz="2800" dirty="0" err="1">
                <a:solidFill>
                  <a:srgbClr val="0000FF"/>
                </a:solidFill>
                <a:latin typeface="Times New Roman" pitchFamily="18" charset="0"/>
              </a:rPr>
              <a:t>ai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đúng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ai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sai</a:t>
            </a:r>
            <a:r>
              <a:rPr lang="en-US" sz="2800" dirty="0">
                <a:solidFill>
                  <a:srgbClr val="0000FF"/>
                </a:solidFill>
                <a:latin typeface="Times New Roman" pitchFamily="18" charset="0"/>
              </a:rPr>
              <a:t>?</a:t>
            </a:r>
          </a:p>
        </p:txBody>
      </p:sp>
      <p:sp>
        <p:nvSpPr>
          <p:cNvPr id="9222" name="Rectangle 6"/>
          <p:cNvSpPr>
            <a:spLocks noChangeArrowheads="1"/>
          </p:cNvSpPr>
          <p:nvPr/>
        </p:nvSpPr>
        <p:spPr bwMode="auto">
          <a:xfrm>
            <a:off x="228600" y="1828800"/>
            <a:ext cx="609600" cy="381000"/>
          </a:xfrm>
          <a:prstGeom prst="rect">
            <a:avLst/>
          </a:prstGeom>
          <a:solidFill>
            <a:srgbClr val="FF0000"/>
          </a:solidFill>
          <a:ln w="9525">
            <a:solidFill>
              <a:schemeClr val="tx1"/>
            </a:solidFill>
            <a:miter lim="800000"/>
            <a:headEnd/>
            <a:tailEnd/>
          </a:ln>
        </p:spPr>
        <p:txBody>
          <a:bodyPr wrap="none" anchor="ctr"/>
          <a:lstStyle/>
          <a:p>
            <a:pPr algn="ctr"/>
            <a:r>
              <a:rPr lang="en-US" sz="2400" b="1" dirty="0">
                <a:solidFill>
                  <a:schemeClr val="bg1"/>
                </a:solidFill>
                <a:latin typeface="Times New Roman" pitchFamily="18" charset="0"/>
                <a:cs typeface="Times New Roman" pitchFamily="18" charset="0"/>
              </a:rPr>
              <a:t>C6</a:t>
            </a:r>
          </a:p>
        </p:txBody>
      </p:sp>
      <p:sp>
        <p:nvSpPr>
          <p:cNvPr id="9223" name="Line 7"/>
          <p:cNvSpPr>
            <a:spLocks noChangeShapeType="1"/>
          </p:cNvSpPr>
          <p:nvPr/>
        </p:nvSpPr>
        <p:spPr bwMode="auto">
          <a:xfrm>
            <a:off x="152400" y="1447800"/>
            <a:ext cx="457200" cy="0"/>
          </a:xfrm>
          <a:prstGeom prst="line">
            <a:avLst/>
          </a:prstGeom>
          <a:noFill/>
          <a:ln w="9525">
            <a:solidFill>
              <a:srgbClr val="0000FF"/>
            </a:solidFill>
            <a:round/>
            <a:headEnd/>
            <a:tailEnd type="triangle" w="med" len="med"/>
          </a:ln>
        </p:spPr>
        <p:txBody>
          <a:bodyPr/>
          <a:lstStyle/>
          <a:p>
            <a:endParaRPr lang="en-US"/>
          </a:p>
        </p:txBody>
      </p:sp>
      <p:sp>
        <p:nvSpPr>
          <p:cNvPr id="9224" name="Text Box 8"/>
          <p:cNvSpPr txBox="1">
            <a:spLocks noChangeArrowheads="1"/>
          </p:cNvSpPr>
          <p:nvPr/>
        </p:nvSpPr>
        <p:spPr bwMode="auto">
          <a:xfrm>
            <a:off x="685800" y="1143000"/>
            <a:ext cx="9388720" cy="427038"/>
          </a:xfrm>
          <a:prstGeom prst="rect">
            <a:avLst/>
          </a:prstGeom>
          <a:noFill/>
          <a:ln w="9525">
            <a:noFill/>
            <a:miter lim="800000"/>
            <a:headEnd/>
            <a:tailEnd/>
          </a:ln>
        </p:spPr>
        <p:txBody>
          <a:bodyPr>
            <a:spAutoFit/>
          </a:bodyPr>
          <a:lstStyle/>
          <a:p>
            <a:pPr algn="just"/>
            <a:r>
              <a:rPr lang="en-US" sz="2200" dirty="0" err="1">
                <a:solidFill>
                  <a:srgbClr val="FF3300"/>
                </a:solidFill>
                <a:latin typeface="Times New Roman" pitchFamily="18" charset="0"/>
              </a:rPr>
              <a:t>Trong</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cuộc</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tranh</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luận</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của</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Bình</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và</a:t>
            </a:r>
            <a:r>
              <a:rPr lang="en-US" sz="2200" dirty="0">
                <a:solidFill>
                  <a:srgbClr val="FF3300"/>
                </a:solidFill>
                <a:latin typeface="Times New Roman" pitchFamily="18" charset="0"/>
              </a:rPr>
              <a:t> An </a:t>
            </a:r>
            <a:r>
              <a:rPr lang="en-US" sz="2200" dirty="0" err="1">
                <a:solidFill>
                  <a:srgbClr val="FF3300"/>
                </a:solidFill>
                <a:latin typeface="Times New Roman" pitchFamily="18" charset="0"/>
              </a:rPr>
              <a:t>thì</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Bình</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đã</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đúng</a:t>
            </a:r>
            <a:r>
              <a:rPr lang="en-US" sz="2200" dirty="0">
                <a:solidFill>
                  <a:srgbClr val="FF3300"/>
                </a:solidFill>
                <a:latin typeface="Times New Roman" pitchFamily="18" charset="0"/>
              </a:rPr>
              <a:t>, An </a:t>
            </a:r>
            <a:r>
              <a:rPr lang="en-US" sz="2200" dirty="0" err="1">
                <a:solidFill>
                  <a:srgbClr val="FF3300"/>
                </a:solidFill>
                <a:latin typeface="Times New Roman" pitchFamily="18" charset="0"/>
              </a:rPr>
              <a:t>thì</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sai</a:t>
            </a:r>
            <a:r>
              <a:rPr lang="en-US" sz="2200" dirty="0">
                <a:solidFill>
                  <a:srgbClr val="FF3300"/>
                </a:solidFill>
                <a:latin typeface="Times New Roman" pitchFamily="18" charset="0"/>
              </a:rPr>
              <a:t>.</a:t>
            </a:r>
          </a:p>
        </p:txBody>
      </p:sp>
      <p:sp>
        <p:nvSpPr>
          <p:cNvPr id="9225" name="Rectangle 9"/>
          <p:cNvSpPr>
            <a:spLocks noChangeArrowheads="1"/>
          </p:cNvSpPr>
          <p:nvPr/>
        </p:nvSpPr>
        <p:spPr bwMode="auto">
          <a:xfrm>
            <a:off x="228600" y="609600"/>
            <a:ext cx="685800" cy="457200"/>
          </a:xfrm>
          <a:prstGeom prst="rect">
            <a:avLst/>
          </a:prstGeom>
          <a:solidFill>
            <a:srgbClr val="FF0000"/>
          </a:solidFill>
          <a:ln w="9525">
            <a:solidFill>
              <a:schemeClr val="tx1"/>
            </a:solidFill>
            <a:miter lim="800000"/>
            <a:headEnd/>
            <a:tailEnd/>
          </a:ln>
        </p:spPr>
        <p:txBody>
          <a:bodyPr wrap="none" anchor="ctr"/>
          <a:lstStyle/>
          <a:p>
            <a:pPr algn="ctr"/>
            <a:r>
              <a:rPr lang="en-US" sz="2400" b="1" dirty="0">
                <a:solidFill>
                  <a:schemeClr val="bg1"/>
                </a:solidFill>
                <a:latin typeface="Times New Roman" pitchFamily="18" charset="0"/>
                <a:cs typeface="Times New Roman" pitchFamily="18" charset="0"/>
              </a:rPr>
              <a:t>C5</a:t>
            </a:r>
          </a:p>
        </p:txBody>
      </p:sp>
      <p:sp>
        <p:nvSpPr>
          <p:cNvPr id="9226" name="Text Box 10"/>
          <p:cNvSpPr txBox="1">
            <a:spLocks noChangeArrowheads="1"/>
          </p:cNvSpPr>
          <p:nvPr/>
        </p:nvSpPr>
        <p:spPr bwMode="auto">
          <a:xfrm>
            <a:off x="901212" y="1697060"/>
            <a:ext cx="7937988" cy="954107"/>
          </a:xfrm>
          <a:prstGeom prst="rect">
            <a:avLst/>
          </a:prstGeom>
          <a:noFill/>
          <a:ln w="9525">
            <a:noFill/>
            <a:miter lim="800000"/>
            <a:headEnd/>
            <a:tailEnd/>
          </a:ln>
        </p:spPr>
        <p:txBody>
          <a:bodyPr>
            <a:spAutoFit/>
          </a:bodyPr>
          <a:lstStyle/>
          <a:p>
            <a:pPr algn="just"/>
            <a:r>
              <a:rPr lang="en-US" sz="2200" dirty="0">
                <a:solidFill>
                  <a:srgbClr val="0000FF"/>
                </a:solidFill>
                <a:latin typeface="Times New Roman" pitchFamily="18" charset="0"/>
              </a:rPr>
              <a:t> </a:t>
            </a:r>
            <a:r>
              <a:rPr lang="en-US" sz="2800" dirty="0" err="1">
                <a:solidFill>
                  <a:srgbClr val="0000FF"/>
                </a:solidFill>
                <a:latin typeface="Times New Roman" pitchFamily="18" charset="0"/>
              </a:rPr>
              <a:t>Chọn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từ</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thích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hợp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khung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để</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điền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vào</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chổ</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trống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các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câu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sau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đây</a:t>
            </a:r>
            <a:r>
              <a:rPr lang="en-US" sz="2800" dirty="0">
                <a:solidFill>
                  <a:srgbClr val="0000FF"/>
                </a:solidFill>
                <a:latin typeface="Times New Roman" pitchFamily="18" charset="0"/>
              </a:rPr>
              <a:t>:</a:t>
            </a:r>
          </a:p>
        </p:txBody>
      </p:sp>
      <p:sp>
        <p:nvSpPr>
          <p:cNvPr id="9227" name="Text Box 11"/>
          <p:cNvSpPr txBox="1">
            <a:spLocks noChangeArrowheads="1"/>
          </p:cNvSpPr>
          <p:nvPr/>
        </p:nvSpPr>
        <p:spPr bwMode="auto">
          <a:xfrm>
            <a:off x="2514600" y="2590822"/>
            <a:ext cx="7391400" cy="954107"/>
          </a:xfrm>
          <a:prstGeom prst="rect">
            <a:avLst/>
          </a:prstGeom>
          <a:noFill/>
          <a:ln w="9525">
            <a:noFill/>
            <a:miter lim="800000"/>
            <a:headEnd/>
            <a:tailEnd/>
          </a:ln>
        </p:spPr>
        <p:txBody>
          <a:bodyPr wrap="square">
            <a:spAutoFit/>
          </a:bodyPr>
          <a:lstStyle/>
          <a:p>
            <a:pPr marL="514350" indent="-514350">
              <a:buAutoNum type="alphaLcPeriod"/>
            </a:pPr>
            <a:r>
              <a:rPr lang="en-US" sz="2800" dirty="0" err="1">
                <a:solidFill>
                  <a:srgbClr val="0000FF"/>
                </a:solidFill>
                <a:latin typeface="Times New Roman" pitchFamily="18" charset="0"/>
              </a:rPr>
              <a:t>Nước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sôi</a:t>
            </a:r>
            <a:r>
              <a:rPr lang="en-US" sz="2800" dirty="0">
                <a:solidFill>
                  <a:srgbClr val="0000FF"/>
                </a:solidFill>
                <a:latin typeface="Times New Roman" pitchFamily="18" charset="0"/>
              </a:rPr>
              <a:t> ở (1)………</a:t>
            </a:r>
            <a:r>
              <a:rPr lang="vi-VN" sz="2800" dirty="0">
                <a:solidFill>
                  <a:srgbClr val="0000FF"/>
                </a:solidFill>
                <a:latin typeface="Times New Roman" pitchFamily="18" charset="0"/>
              </a:rPr>
              <a:t> </a:t>
            </a:r>
            <a:r>
              <a:rPr lang="en-US" sz="2800" dirty="0">
                <a:solidFill>
                  <a:srgbClr val="0000FF"/>
                </a:solidFill>
                <a:latin typeface="Times New Roman" pitchFamily="18" charset="0"/>
              </a:rPr>
              <a:t>.</a:t>
            </a:r>
            <a:r>
              <a:rPr lang="en-US" sz="2800" dirty="0" err="1">
                <a:solidFill>
                  <a:srgbClr val="0000FF"/>
                </a:solidFill>
                <a:latin typeface="Times New Roman" pitchFamily="18" charset="0"/>
              </a:rPr>
              <a:t>nhiệt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độ</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này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gọi</a:t>
            </a:r>
            <a:endParaRPr lang="vi-VN" sz="2800" dirty="0">
              <a:solidFill>
                <a:srgbClr val="0000FF"/>
              </a:solidFill>
              <a:latin typeface="Times New Roman" pitchFamily="18" charset="0"/>
            </a:endParaRPr>
          </a:p>
          <a:p>
            <a:pPr marL="514350" indent="-514350"/>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là</a:t>
            </a:r>
            <a:r>
              <a:rPr lang="en-US" sz="2800" dirty="0">
                <a:solidFill>
                  <a:srgbClr val="0000FF"/>
                </a:solidFill>
                <a:latin typeface="Times New Roman" pitchFamily="18" charset="0"/>
              </a:rPr>
              <a:t> (2)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nước</a:t>
            </a:r>
            <a:r>
              <a:rPr lang="en-US" sz="2800" dirty="0">
                <a:solidFill>
                  <a:srgbClr val="0000FF"/>
                </a:solidFill>
                <a:latin typeface="Times New Roman" pitchFamily="18" charset="0"/>
              </a:rPr>
              <a:t>.</a:t>
            </a:r>
          </a:p>
        </p:txBody>
      </p:sp>
      <p:sp>
        <p:nvSpPr>
          <p:cNvPr id="9228" name="Text Box 12"/>
          <p:cNvSpPr txBox="1">
            <a:spLocks noChangeArrowheads="1"/>
          </p:cNvSpPr>
          <p:nvPr/>
        </p:nvSpPr>
        <p:spPr bwMode="auto">
          <a:xfrm>
            <a:off x="2590800" y="3657603"/>
            <a:ext cx="6324600" cy="954107"/>
          </a:xfrm>
          <a:prstGeom prst="rect">
            <a:avLst/>
          </a:prstGeom>
          <a:noFill/>
          <a:ln w="9525">
            <a:noFill/>
            <a:miter lim="800000"/>
            <a:headEnd/>
            <a:tailEnd/>
          </a:ln>
        </p:spPr>
        <p:txBody>
          <a:bodyPr wrap="square">
            <a:spAutoFit/>
          </a:bodyPr>
          <a:lstStyle/>
          <a:p>
            <a:r>
              <a:rPr lang="en-US" sz="2800" dirty="0">
                <a:solidFill>
                  <a:srgbClr val="0000FF"/>
                </a:solidFill>
                <a:latin typeface="Times New Roman" pitchFamily="18" charset="0"/>
              </a:rPr>
              <a:t>b.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suốt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thời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gian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sôi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nhiệt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độ</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nước</a:t>
            </a:r>
            <a:r>
              <a:rPr lang="en-US" sz="2800" dirty="0">
                <a:solidFill>
                  <a:srgbClr val="0000FF"/>
                </a:solidFill>
                <a:latin typeface="Times New Roman" pitchFamily="18" charset="0"/>
              </a:rPr>
              <a:t> (3) ……………….</a:t>
            </a:r>
          </a:p>
        </p:txBody>
      </p:sp>
      <p:sp>
        <p:nvSpPr>
          <p:cNvPr id="9229" name="Text Box 13"/>
          <p:cNvSpPr txBox="1">
            <a:spLocks noChangeArrowheads="1"/>
          </p:cNvSpPr>
          <p:nvPr/>
        </p:nvSpPr>
        <p:spPr bwMode="auto">
          <a:xfrm>
            <a:off x="2514600" y="4648200"/>
            <a:ext cx="7543800" cy="1815882"/>
          </a:xfrm>
          <a:prstGeom prst="rect">
            <a:avLst/>
          </a:prstGeom>
          <a:noFill/>
          <a:ln w="9525">
            <a:noFill/>
            <a:miter lim="800000"/>
            <a:headEnd/>
            <a:tailEnd/>
          </a:ln>
        </p:spPr>
        <p:txBody>
          <a:bodyPr>
            <a:spAutoFit/>
          </a:bodyPr>
          <a:lstStyle/>
          <a:p>
            <a:r>
              <a:rPr lang="en-US" sz="2200" dirty="0">
                <a:solidFill>
                  <a:srgbClr val="0000FF"/>
                </a:solidFill>
                <a:latin typeface="Times New Roman" pitchFamily="18" charset="0"/>
              </a:rPr>
              <a:t>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Sự</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sôi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một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sự</a:t>
            </a:r>
            <a:r>
              <a:rPr lang="en-US" sz="2800" dirty="0">
                <a:solidFill>
                  <a:srgbClr val="0000FF"/>
                </a:solidFill>
                <a:latin typeface="Times New Roman" pitchFamily="18" charset="0"/>
              </a:rPr>
              <a:t> bay </a:t>
            </a:r>
            <a:r>
              <a:rPr lang="en-US" sz="2800" dirty="0" err="1">
                <a:solidFill>
                  <a:srgbClr val="0000FF"/>
                </a:solidFill>
                <a:latin typeface="Times New Roman" pitchFamily="18" charset="0"/>
              </a:rPr>
              <a:t>hơi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đặc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biệt</a:t>
            </a:r>
            <a:r>
              <a:rPr lang="en-US" sz="2800" dirty="0">
                <a:solidFill>
                  <a:srgbClr val="0000FF"/>
                </a:solidFill>
                <a:latin typeface="Times New Roman" pitchFamily="18" charset="0"/>
              </a:rPr>
              <a:t>. </a:t>
            </a:r>
          </a:p>
          <a:p>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suốt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thời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gian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sôi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nước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vừa</a:t>
            </a:r>
            <a:r>
              <a:rPr lang="en-US" sz="2800" dirty="0">
                <a:solidFill>
                  <a:srgbClr val="0000FF"/>
                </a:solidFill>
                <a:latin typeface="Times New Roman" pitchFamily="18" charset="0"/>
              </a:rPr>
              <a:t> bay </a:t>
            </a:r>
            <a:r>
              <a:rPr lang="en-US" sz="2800" dirty="0" err="1">
                <a:solidFill>
                  <a:srgbClr val="0000FF"/>
                </a:solidFill>
                <a:latin typeface="Times New Roman" pitchFamily="18" charset="0"/>
              </a:rPr>
              <a:t>hơi</a:t>
            </a:r>
            <a:r>
              <a:rPr lang="en-US" sz="2800" dirty="0">
                <a:solidFill>
                  <a:srgbClr val="0000FF"/>
                </a:solidFill>
                <a:latin typeface="Times New Roman" pitchFamily="18" charset="0"/>
              </a:rPr>
              <a:t> </a:t>
            </a:r>
            <a:endParaRPr lang="vi-VN" sz="2800" dirty="0">
              <a:solidFill>
                <a:srgbClr val="0000FF"/>
              </a:solidFill>
              <a:latin typeface="Times New Roman" pitchFamily="18" charset="0"/>
            </a:endParaRPr>
          </a:p>
          <a:p>
            <a:r>
              <a:rPr lang="en-US" sz="2800" dirty="0" err="1">
                <a:solidFill>
                  <a:srgbClr val="0000FF"/>
                </a:solidFill>
                <a:latin typeface="Times New Roman" pitchFamily="18" charset="0"/>
              </a:rPr>
              <a:t>Vào</a:t>
            </a:r>
            <a:r>
              <a:rPr lang="vi-VN" sz="2800" dirty="0">
                <a:solidFill>
                  <a:srgbClr val="0000FF"/>
                </a:solidFill>
                <a:latin typeface="Times New Roman" pitchFamily="18" charset="0"/>
              </a:rPr>
              <a:t> </a:t>
            </a:r>
            <a:r>
              <a:rPr lang="en-US" sz="2800" dirty="0" err="1">
                <a:solidFill>
                  <a:srgbClr val="0000FF"/>
                </a:solidFill>
                <a:latin typeface="Times New Roman" pitchFamily="18" charset="0"/>
              </a:rPr>
              <a:t>các</a:t>
            </a:r>
            <a:r>
              <a:rPr lang="en-US" sz="2800" dirty="0">
                <a:solidFill>
                  <a:srgbClr val="0000FF"/>
                </a:solidFill>
                <a:latin typeface="Times New Roman" pitchFamily="18" charset="0"/>
              </a:rPr>
              <a:t>(4)…………….. </a:t>
            </a:r>
            <a:r>
              <a:rPr lang="en-US" sz="2800" dirty="0" err="1">
                <a:solidFill>
                  <a:srgbClr val="0000FF"/>
                </a:solidFill>
                <a:latin typeface="Times New Roman" pitchFamily="18" charset="0"/>
              </a:rPr>
              <a:t>vừa</a:t>
            </a:r>
            <a:r>
              <a:rPr lang="en-US" sz="2800" dirty="0">
                <a:solidFill>
                  <a:srgbClr val="0000FF"/>
                </a:solidFill>
                <a:latin typeface="Times New Roman" pitchFamily="18" charset="0"/>
              </a:rPr>
              <a:t> bay </a:t>
            </a:r>
            <a:r>
              <a:rPr lang="en-US" sz="2800" dirty="0" err="1">
                <a:solidFill>
                  <a:srgbClr val="0000FF"/>
                </a:solidFill>
                <a:latin typeface="Times New Roman" pitchFamily="18" charset="0"/>
              </a:rPr>
              <a:t>hơi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trên</a:t>
            </a:r>
            <a:r>
              <a:rPr lang="en-US" sz="2800" dirty="0">
                <a:solidFill>
                  <a:srgbClr val="0000FF"/>
                </a:solidFill>
                <a:latin typeface="Times New Roman" pitchFamily="18" charset="0"/>
              </a:rPr>
              <a:t>(5)…………</a:t>
            </a:r>
            <a:r>
              <a:rPr lang="en-US" sz="2200" dirty="0">
                <a:solidFill>
                  <a:srgbClr val="0000FF"/>
                </a:solidFill>
                <a:latin typeface="Times New Roman" pitchFamily="18" charset="0"/>
              </a:rPr>
              <a:t>…. </a:t>
            </a:r>
          </a:p>
        </p:txBody>
      </p:sp>
      <p:sp>
        <p:nvSpPr>
          <p:cNvPr id="9230" name="Text Box 14"/>
          <p:cNvSpPr txBox="1">
            <a:spLocks noChangeArrowheads="1"/>
          </p:cNvSpPr>
          <p:nvPr/>
        </p:nvSpPr>
        <p:spPr bwMode="auto">
          <a:xfrm>
            <a:off x="228600" y="2971811"/>
            <a:ext cx="2286000" cy="2462213"/>
          </a:xfrm>
          <a:prstGeom prst="rect">
            <a:avLst/>
          </a:prstGeom>
          <a:noFill/>
          <a:ln w="9525">
            <a:solidFill>
              <a:srgbClr val="0000FF"/>
            </a:solidFill>
            <a:miter lim="800000"/>
            <a:headEnd/>
            <a:tailEnd/>
          </a:ln>
        </p:spPr>
        <p:txBody>
          <a:bodyPr>
            <a:spAutoFit/>
          </a:bodyPr>
          <a:lstStyle/>
          <a:p>
            <a:pPr>
              <a:buFont typeface="Wingdings" pitchFamily="2" charset="2"/>
              <a:buChar char="Ø"/>
            </a:pPr>
            <a:r>
              <a:rPr lang="en-US" sz="2200" dirty="0">
                <a:solidFill>
                  <a:srgbClr val="FF3300"/>
                </a:solidFill>
                <a:latin typeface="Times New Roman" pitchFamily="18" charset="0"/>
              </a:rPr>
              <a:t>100</a:t>
            </a:r>
            <a:r>
              <a:rPr lang="en-US" sz="2200" baseline="30000" dirty="0">
                <a:solidFill>
                  <a:srgbClr val="FF3300"/>
                </a:solidFill>
                <a:latin typeface="Times New Roman" pitchFamily="18" charset="0"/>
              </a:rPr>
              <a:t>o</a:t>
            </a:r>
            <a:r>
              <a:rPr lang="en-US" sz="2200" dirty="0">
                <a:solidFill>
                  <a:srgbClr val="FF3300"/>
                </a:solidFill>
                <a:latin typeface="Times New Roman" pitchFamily="18" charset="0"/>
              </a:rPr>
              <a:t>C, </a:t>
            </a:r>
            <a:r>
              <a:rPr lang="en-US" sz="2200" dirty="0" err="1">
                <a:solidFill>
                  <a:srgbClr val="FF3300"/>
                </a:solidFill>
                <a:latin typeface="Times New Roman" pitchFamily="18" charset="0"/>
              </a:rPr>
              <a:t>gần</a:t>
            </a:r>
            <a:r>
              <a:rPr lang="en-US" sz="2200" dirty="0">
                <a:solidFill>
                  <a:srgbClr val="FF3300"/>
                </a:solidFill>
                <a:latin typeface="Times New Roman" pitchFamily="18" charset="0"/>
              </a:rPr>
              <a:t> 100</a:t>
            </a:r>
            <a:r>
              <a:rPr lang="en-US" sz="2200" baseline="30000" dirty="0">
                <a:solidFill>
                  <a:srgbClr val="FF3300"/>
                </a:solidFill>
                <a:latin typeface="Times New Roman" pitchFamily="18" charset="0"/>
              </a:rPr>
              <a:t>o</a:t>
            </a:r>
            <a:r>
              <a:rPr lang="en-US" sz="2200" dirty="0">
                <a:solidFill>
                  <a:srgbClr val="FF3300"/>
                </a:solidFill>
                <a:latin typeface="Times New Roman" pitchFamily="18" charset="0"/>
              </a:rPr>
              <a:t>C</a:t>
            </a:r>
          </a:p>
          <a:p>
            <a:pPr>
              <a:buFont typeface="Wingdings" pitchFamily="2" charset="2"/>
              <a:buChar char="Ø"/>
            </a:pP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thay</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đổi</a:t>
            </a:r>
            <a:endParaRPr lang="en-US" sz="2200" dirty="0">
              <a:solidFill>
                <a:srgbClr val="FF3300"/>
              </a:solidFill>
              <a:latin typeface="Times New Roman" pitchFamily="18" charset="0"/>
            </a:endParaRPr>
          </a:p>
          <a:p>
            <a:pPr>
              <a:buFont typeface="Wingdings" pitchFamily="2" charset="2"/>
              <a:buChar char="Ø"/>
            </a:pP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không</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thay</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đổi</a:t>
            </a:r>
            <a:endParaRPr lang="en-US" sz="2200" dirty="0">
              <a:solidFill>
                <a:srgbClr val="FF3300"/>
              </a:solidFill>
              <a:latin typeface="Times New Roman" pitchFamily="18" charset="0"/>
            </a:endParaRPr>
          </a:p>
          <a:p>
            <a:pPr>
              <a:buFont typeface="Wingdings" pitchFamily="2" charset="2"/>
              <a:buChar char="Ø"/>
            </a:pP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nhiệt</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độ</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sôi</a:t>
            </a:r>
            <a:endParaRPr lang="en-US" sz="2200" dirty="0">
              <a:solidFill>
                <a:srgbClr val="FF3300"/>
              </a:solidFill>
              <a:latin typeface="Times New Roman" pitchFamily="18" charset="0"/>
            </a:endParaRPr>
          </a:p>
          <a:p>
            <a:pPr>
              <a:buFont typeface="Wingdings" pitchFamily="2" charset="2"/>
              <a:buChar char="Ø"/>
            </a:pP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bọt</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khí</a:t>
            </a:r>
            <a:endParaRPr lang="en-US" sz="2200" dirty="0">
              <a:solidFill>
                <a:srgbClr val="FF3300"/>
              </a:solidFill>
              <a:latin typeface="Times New Roman" pitchFamily="18" charset="0"/>
            </a:endParaRPr>
          </a:p>
          <a:p>
            <a:pPr>
              <a:buFont typeface="Wingdings" pitchFamily="2" charset="2"/>
              <a:buChar char="Ø"/>
            </a:pP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mặt</a:t>
            </a:r>
            <a:r>
              <a:rPr lang="en-US" sz="2200" dirty="0">
                <a:solidFill>
                  <a:srgbClr val="FF3300"/>
                </a:solidFill>
                <a:latin typeface="Times New Roman" pitchFamily="18" charset="0"/>
              </a:rPr>
              <a:t> </a:t>
            </a:r>
            <a:r>
              <a:rPr lang="en-US" sz="2200" dirty="0" err="1">
                <a:solidFill>
                  <a:srgbClr val="FF3300"/>
                </a:solidFill>
                <a:latin typeface="Times New Roman" pitchFamily="18" charset="0"/>
              </a:rPr>
              <a:t>thoáng</a:t>
            </a:r>
            <a:endParaRPr lang="en-US" sz="2200" dirty="0">
              <a:solidFill>
                <a:srgbClr val="FF3300"/>
              </a:solidFill>
              <a:latin typeface="Times New Roman" pitchFamily="18" charset="0"/>
            </a:endParaRPr>
          </a:p>
        </p:txBody>
      </p:sp>
      <p:sp>
        <p:nvSpPr>
          <p:cNvPr id="9231" name="Text Box 15"/>
          <p:cNvSpPr txBox="1">
            <a:spLocks noChangeArrowheads="1"/>
          </p:cNvSpPr>
          <p:nvPr/>
        </p:nvSpPr>
        <p:spPr bwMode="auto">
          <a:xfrm>
            <a:off x="5257800" y="2590800"/>
            <a:ext cx="1219200" cy="523220"/>
          </a:xfrm>
          <a:prstGeom prst="rect">
            <a:avLst/>
          </a:prstGeom>
          <a:noFill/>
          <a:ln w="9525">
            <a:noFill/>
            <a:miter lim="800000"/>
            <a:headEnd/>
            <a:tailEnd/>
          </a:ln>
        </p:spPr>
        <p:txBody>
          <a:bodyPr wrap="square">
            <a:spAutoFit/>
          </a:bodyPr>
          <a:lstStyle/>
          <a:p>
            <a:pPr>
              <a:spcBef>
                <a:spcPct val="50000"/>
              </a:spcBef>
            </a:pPr>
            <a:r>
              <a:rPr lang="en-US" sz="2800" b="1" i="1" dirty="0">
                <a:solidFill>
                  <a:srgbClr val="FF3300"/>
                </a:solidFill>
                <a:latin typeface="Times New Roman" pitchFamily="18" charset="0"/>
              </a:rPr>
              <a:t>100</a:t>
            </a:r>
            <a:r>
              <a:rPr lang="en-US" sz="2800" b="1" i="1" baseline="30000" dirty="0">
                <a:solidFill>
                  <a:srgbClr val="FF3300"/>
                </a:solidFill>
                <a:latin typeface="Times New Roman" pitchFamily="18" charset="0"/>
              </a:rPr>
              <a:t>0</a:t>
            </a:r>
            <a:r>
              <a:rPr lang="en-US" sz="2800" b="1" i="1" dirty="0">
                <a:solidFill>
                  <a:srgbClr val="FF3300"/>
                </a:solidFill>
                <a:latin typeface="Times New Roman" pitchFamily="18" charset="0"/>
              </a:rPr>
              <a:t>C</a:t>
            </a:r>
          </a:p>
        </p:txBody>
      </p:sp>
      <p:sp>
        <p:nvSpPr>
          <p:cNvPr id="9232" name="Text Box 16"/>
          <p:cNvSpPr txBox="1">
            <a:spLocks noChangeArrowheads="1"/>
          </p:cNvSpPr>
          <p:nvPr/>
        </p:nvSpPr>
        <p:spPr bwMode="auto">
          <a:xfrm>
            <a:off x="3429000" y="2971800"/>
            <a:ext cx="2819400" cy="523220"/>
          </a:xfrm>
          <a:prstGeom prst="rect">
            <a:avLst/>
          </a:prstGeom>
          <a:noFill/>
          <a:ln w="9525">
            <a:noFill/>
            <a:miter lim="800000"/>
            <a:headEnd/>
            <a:tailEnd/>
          </a:ln>
        </p:spPr>
        <p:txBody>
          <a:bodyPr>
            <a:spAutoFit/>
          </a:bodyPr>
          <a:lstStyle/>
          <a:p>
            <a:pPr>
              <a:spcBef>
                <a:spcPct val="50000"/>
              </a:spcBef>
            </a:pPr>
            <a:r>
              <a:rPr lang="en-US" sz="2800" b="1" i="1" dirty="0" err="1">
                <a:solidFill>
                  <a:srgbClr val="FF3300"/>
                </a:solidFill>
                <a:latin typeface="Times New Roman" pitchFamily="18" charset="0"/>
              </a:rPr>
              <a:t>Nhiệt</a:t>
            </a:r>
            <a:r>
              <a:rPr lang="en-US" sz="2800" b="1" i="1" dirty="0">
                <a:solidFill>
                  <a:srgbClr val="FF3300"/>
                </a:solidFill>
                <a:latin typeface="Times New Roman" pitchFamily="18" charset="0"/>
              </a:rPr>
              <a:t> </a:t>
            </a:r>
            <a:r>
              <a:rPr lang="en-US" sz="2800" b="1" i="1" dirty="0" err="1">
                <a:solidFill>
                  <a:srgbClr val="FF3300"/>
                </a:solidFill>
                <a:latin typeface="Times New Roman" pitchFamily="18" charset="0"/>
              </a:rPr>
              <a:t>độ</a:t>
            </a:r>
            <a:r>
              <a:rPr lang="en-US" sz="2800" b="1" i="1" dirty="0">
                <a:solidFill>
                  <a:srgbClr val="FF3300"/>
                </a:solidFill>
                <a:latin typeface="Times New Roman" pitchFamily="18" charset="0"/>
              </a:rPr>
              <a:t> </a:t>
            </a:r>
            <a:r>
              <a:rPr lang="en-US" sz="2800" b="1" i="1" dirty="0" err="1">
                <a:solidFill>
                  <a:srgbClr val="FF3300"/>
                </a:solidFill>
                <a:latin typeface="Times New Roman" pitchFamily="18" charset="0"/>
              </a:rPr>
              <a:t>sôi</a:t>
            </a:r>
            <a:endParaRPr lang="en-US" sz="2800" b="1" i="1" dirty="0">
              <a:solidFill>
                <a:srgbClr val="FF3300"/>
              </a:solidFill>
              <a:latin typeface="Times New Roman" pitchFamily="18" charset="0"/>
            </a:endParaRPr>
          </a:p>
        </p:txBody>
      </p:sp>
      <p:sp>
        <p:nvSpPr>
          <p:cNvPr id="9234" name="Text Box 18"/>
          <p:cNvSpPr txBox="1">
            <a:spLocks noChangeArrowheads="1"/>
          </p:cNvSpPr>
          <p:nvPr/>
        </p:nvSpPr>
        <p:spPr bwMode="auto">
          <a:xfrm>
            <a:off x="3886200" y="4114822"/>
            <a:ext cx="3581400" cy="1031051"/>
          </a:xfrm>
          <a:prstGeom prst="rect">
            <a:avLst/>
          </a:prstGeom>
          <a:noFill/>
          <a:ln w="9525">
            <a:noFill/>
            <a:miter lim="800000"/>
            <a:headEnd/>
            <a:tailEnd/>
          </a:ln>
        </p:spPr>
        <p:txBody>
          <a:bodyPr wrap="square">
            <a:spAutoFit/>
          </a:bodyPr>
          <a:lstStyle/>
          <a:p>
            <a:pPr>
              <a:buFont typeface="Wingdings" pitchFamily="2" charset="2"/>
              <a:buNone/>
            </a:pPr>
            <a:r>
              <a:rPr lang="en-US" sz="2800" b="1" i="1" dirty="0" err="1">
                <a:solidFill>
                  <a:srgbClr val="FF3300"/>
                </a:solidFill>
                <a:latin typeface="Times New Roman" pitchFamily="18" charset="0"/>
              </a:rPr>
              <a:t>không</a:t>
            </a:r>
            <a:r>
              <a:rPr lang="en-US" sz="2800" b="1" i="1" dirty="0">
                <a:solidFill>
                  <a:srgbClr val="FF3300"/>
                </a:solidFill>
                <a:latin typeface="Times New Roman" pitchFamily="18" charset="0"/>
              </a:rPr>
              <a:t> </a:t>
            </a:r>
            <a:r>
              <a:rPr lang="en-US" sz="2800" b="1" i="1" dirty="0" err="1">
                <a:solidFill>
                  <a:srgbClr val="FF3300"/>
                </a:solidFill>
                <a:latin typeface="Times New Roman" pitchFamily="18" charset="0"/>
              </a:rPr>
              <a:t>thay</a:t>
            </a:r>
            <a:r>
              <a:rPr lang="en-US" sz="2800" b="1" i="1" dirty="0">
                <a:solidFill>
                  <a:srgbClr val="FF3300"/>
                </a:solidFill>
                <a:latin typeface="Times New Roman" pitchFamily="18" charset="0"/>
              </a:rPr>
              <a:t> </a:t>
            </a:r>
            <a:r>
              <a:rPr lang="en-US" sz="2800" b="1" i="1" dirty="0" err="1">
                <a:solidFill>
                  <a:srgbClr val="FF3300"/>
                </a:solidFill>
                <a:latin typeface="Times New Roman" pitchFamily="18" charset="0"/>
              </a:rPr>
              <a:t>đổi</a:t>
            </a:r>
            <a:endParaRPr lang="en-US" sz="2800" b="1" i="1" dirty="0">
              <a:solidFill>
                <a:srgbClr val="FF3300"/>
              </a:solidFill>
              <a:latin typeface="Times New Roman" pitchFamily="18" charset="0"/>
            </a:endParaRPr>
          </a:p>
          <a:p>
            <a:pPr>
              <a:spcBef>
                <a:spcPct val="50000"/>
              </a:spcBef>
            </a:pPr>
            <a:endParaRPr lang="en-US" sz="2200" b="1" i="1" dirty="0">
              <a:solidFill>
                <a:srgbClr val="FF3300"/>
              </a:solidFill>
              <a:latin typeface="Times New Roman" pitchFamily="18" charset="0"/>
            </a:endParaRPr>
          </a:p>
        </p:txBody>
      </p:sp>
      <p:sp>
        <p:nvSpPr>
          <p:cNvPr id="9235" name="Text Box 19"/>
          <p:cNvSpPr txBox="1">
            <a:spLocks noChangeArrowheads="1"/>
          </p:cNvSpPr>
          <p:nvPr/>
        </p:nvSpPr>
        <p:spPr bwMode="auto">
          <a:xfrm>
            <a:off x="3810000" y="5927747"/>
            <a:ext cx="2362200" cy="1031051"/>
          </a:xfrm>
          <a:prstGeom prst="rect">
            <a:avLst/>
          </a:prstGeom>
          <a:noFill/>
          <a:ln w="9525">
            <a:noFill/>
            <a:miter lim="800000"/>
            <a:headEnd/>
            <a:tailEnd/>
          </a:ln>
        </p:spPr>
        <p:txBody>
          <a:bodyPr wrap="square">
            <a:spAutoFit/>
          </a:bodyPr>
          <a:lstStyle/>
          <a:p>
            <a:pPr>
              <a:buFont typeface="Wingdings" pitchFamily="2" charset="2"/>
              <a:buNone/>
            </a:pPr>
            <a:r>
              <a:rPr lang="en-US" sz="2800" b="1" i="1" dirty="0" err="1">
                <a:solidFill>
                  <a:srgbClr val="FF3300"/>
                </a:solidFill>
                <a:latin typeface="Times New Roman" pitchFamily="18" charset="0"/>
              </a:rPr>
              <a:t>bọt</a:t>
            </a:r>
            <a:r>
              <a:rPr lang="en-US" sz="2800" b="1" i="1" dirty="0">
                <a:solidFill>
                  <a:srgbClr val="FF3300"/>
                </a:solidFill>
                <a:latin typeface="Times New Roman" pitchFamily="18" charset="0"/>
              </a:rPr>
              <a:t> </a:t>
            </a:r>
            <a:r>
              <a:rPr lang="en-US" sz="2800" b="1" i="1" dirty="0" err="1">
                <a:solidFill>
                  <a:srgbClr val="FF3300"/>
                </a:solidFill>
                <a:latin typeface="Times New Roman" pitchFamily="18" charset="0"/>
              </a:rPr>
              <a:t>khí</a:t>
            </a:r>
            <a:endParaRPr lang="en-US" sz="2800" b="1" i="1" dirty="0">
              <a:solidFill>
                <a:srgbClr val="FF3300"/>
              </a:solidFill>
              <a:latin typeface="Times New Roman" pitchFamily="18" charset="0"/>
            </a:endParaRPr>
          </a:p>
          <a:p>
            <a:pPr>
              <a:spcBef>
                <a:spcPct val="50000"/>
              </a:spcBef>
            </a:pPr>
            <a:endParaRPr lang="en-US" sz="2200" b="1" i="1" dirty="0">
              <a:solidFill>
                <a:srgbClr val="FF3300"/>
              </a:solidFill>
              <a:latin typeface="Times New Roman" pitchFamily="18" charset="0"/>
            </a:endParaRPr>
          </a:p>
        </p:txBody>
      </p:sp>
      <p:sp>
        <p:nvSpPr>
          <p:cNvPr id="9236" name="Text Box 20"/>
          <p:cNvSpPr txBox="1">
            <a:spLocks noChangeArrowheads="1"/>
          </p:cNvSpPr>
          <p:nvPr/>
        </p:nvSpPr>
        <p:spPr bwMode="auto">
          <a:xfrm>
            <a:off x="4267200" y="5486422"/>
            <a:ext cx="2209800" cy="1031051"/>
          </a:xfrm>
          <a:prstGeom prst="rect">
            <a:avLst/>
          </a:prstGeom>
          <a:noFill/>
          <a:ln w="9525">
            <a:noFill/>
            <a:miter lim="800000"/>
            <a:headEnd/>
            <a:tailEnd/>
          </a:ln>
        </p:spPr>
        <p:txBody>
          <a:bodyPr wrap="square">
            <a:spAutoFit/>
          </a:bodyPr>
          <a:lstStyle/>
          <a:p>
            <a:pPr>
              <a:buFont typeface="Wingdings" pitchFamily="2" charset="2"/>
              <a:buNone/>
            </a:pPr>
            <a:r>
              <a:rPr lang="en-US" sz="2800" b="1" i="1" dirty="0" err="1">
                <a:solidFill>
                  <a:srgbClr val="FF3300"/>
                </a:solidFill>
                <a:latin typeface="Times New Roman" pitchFamily="18" charset="0"/>
              </a:rPr>
              <a:t>mặt</a:t>
            </a:r>
            <a:r>
              <a:rPr lang="en-US" sz="2800" b="1" i="1" dirty="0">
                <a:solidFill>
                  <a:srgbClr val="FF3300"/>
                </a:solidFill>
                <a:latin typeface="Times New Roman" pitchFamily="18" charset="0"/>
              </a:rPr>
              <a:t> </a:t>
            </a:r>
            <a:r>
              <a:rPr lang="en-US" sz="2800" b="1" i="1" dirty="0" err="1">
                <a:solidFill>
                  <a:srgbClr val="FF3300"/>
                </a:solidFill>
                <a:latin typeface="Times New Roman" pitchFamily="18" charset="0"/>
              </a:rPr>
              <a:t>thoáng</a:t>
            </a:r>
            <a:endParaRPr lang="en-US" sz="2800" b="1" i="1" dirty="0">
              <a:solidFill>
                <a:srgbClr val="FF3300"/>
              </a:solidFill>
              <a:latin typeface="Times New Roman" pitchFamily="18" charset="0"/>
            </a:endParaRPr>
          </a:p>
          <a:p>
            <a:pPr>
              <a:spcBef>
                <a:spcPct val="50000"/>
              </a:spcBef>
            </a:pPr>
            <a:endParaRPr lang="en-US" sz="2200" b="1" i="1" dirty="0">
              <a:solidFill>
                <a:srgbClr val="FF33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box(in)">
                                      <p:cBhvr>
                                        <p:cTn id="7" dur="500"/>
                                        <p:tgtEl>
                                          <p:spTgt spid="922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box(in)">
                                      <p:cBhvr>
                                        <p:cTn id="10" dur="500"/>
                                        <p:tgtEl>
                                          <p:spTgt spid="922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box(in)">
                                      <p:cBhvr>
                                        <p:cTn id="15" dur="500"/>
                                        <p:tgtEl>
                                          <p:spTgt spid="922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box(in)">
                                      <p:cBhvr>
                                        <p:cTn id="18" dur="500"/>
                                        <p:tgtEl>
                                          <p:spTgt spid="922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230"/>
                                        </p:tgtEl>
                                        <p:attrNameLst>
                                          <p:attrName>style.visibility</p:attrName>
                                        </p:attrNameLst>
                                      </p:cBhvr>
                                      <p:to>
                                        <p:strVal val="visible"/>
                                      </p:to>
                                    </p:set>
                                    <p:animEffect transition="in" filter="box(in)">
                                      <p:cBhvr>
                                        <p:cTn id="23" dur="500"/>
                                        <p:tgtEl>
                                          <p:spTgt spid="923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226"/>
                                        </p:tgtEl>
                                        <p:attrNameLst>
                                          <p:attrName>style.visibility</p:attrName>
                                        </p:attrNameLst>
                                      </p:cBhvr>
                                      <p:to>
                                        <p:strVal val="visible"/>
                                      </p:to>
                                    </p:set>
                                    <p:animEffect transition="in" filter="box(in)">
                                      <p:cBhvr>
                                        <p:cTn id="26" dur="500"/>
                                        <p:tgtEl>
                                          <p:spTgt spid="922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222"/>
                                        </p:tgtEl>
                                        <p:attrNameLst>
                                          <p:attrName>style.visibility</p:attrName>
                                        </p:attrNameLst>
                                      </p:cBhvr>
                                      <p:to>
                                        <p:strVal val="visible"/>
                                      </p:to>
                                    </p:set>
                                    <p:animEffect transition="in" filter="box(in)">
                                      <p:cBhvr>
                                        <p:cTn id="29" dur="500"/>
                                        <p:tgtEl>
                                          <p:spTgt spid="922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9227"/>
                                        </p:tgtEl>
                                        <p:attrNameLst>
                                          <p:attrName>style.visibility</p:attrName>
                                        </p:attrNameLst>
                                      </p:cBhvr>
                                      <p:to>
                                        <p:strVal val="visible"/>
                                      </p:to>
                                    </p:set>
                                    <p:animEffect transition="in" filter="box(in)">
                                      <p:cBhvr>
                                        <p:cTn id="32" dur="500"/>
                                        <p:tgtEl>
                                          <p:spTgt spid="922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9228"/>
                                        </p:tgtEl>
                                        <p:attrNameLst>
                                          <p:attrName>style.visibility</p:attrName>
                                        </p:attrNameLst>
                                      </p:cBhvr>
                                      <p:to>
                                        <p:strVal val="visible"/>
                                      </p:to>
                                    </p:set>
                                    <p:animEffect transition="in" filter="box(in)">
                                      <p:cBhvr>
                                        <p:cTn id="35" dur="500"/>
                                        <p:tgtEl>
                                          <p:spTgt spid="922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9229"/>
                                        </p:tgtEl>
                                        <p:attrNameLst>
                                          <p:attrName>style.visibility</p:attrName>
                                        </p:attrNameLst>
                                      </p:cBhvr>
                                      <p:to>
                                        <p:strVal val="visible"/>
                                      </p:to>
                                    </p:set>
                                    <p:animEffect transition="in" filter="box(in)">
                                      <p:cBhvr>
                                        <p:cTn id="38" dur="500"/>
                                        <p:tgtEl>
                                          <p:spTgt spid="922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231"/>
                                        </p:tgtEl>
                                        <p:attrNameLst>
                                          <p:attrName>style.visibility</p:attrName>
                                        </p:attrNameLst>
                                      </p:cBhvr>
                                      <p:to>
                                        <p:strVal val="visible"/>
                                      </p:to>
                                    </p:set>
                                    <p:animEffect transition="in" filter="box(in)">
                                      <p:cBhvr>
                                        <p:cTn id="43" dur="500"/>
                                        <p:tgtEl>
                                          <p:spTgt spid="9231"/>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9232"/>
                                        </p:tgtEl>
                                        <p:attrNameLst>
                                          <p:attrName>style.visibility</p:attrName>
                                        </p:attrNameLst>
                                      </p:cBhvr>
                                      <p:to>
                                        <p:strVal val="visible"/>
                                      </p:to>
                                    </p:set>
                                    <p:animEffect transition="in" filter="box(in)">
                                      <p:cBhvr>
                                        <p:cTn id="48" dur="500"/>
                                        <p:tgtEl>
                                          <p:spTgt spid="923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9234"/>
                                        </p:tgtEl>
                                        <p:attrNameLst>
                                          <p:attrName>style.visibility</p:attrName>
                                        </p:attrNameLst>
                                      </p:cBhvr>
                                      <p:to>
                                        <p:strVal val="visible"/>
                                      </p:to>
                                    </p:set>
                                    <p:animEffect transition="in" filter="box(in)">
                                      <p:cBhvr>
                                        <p:cTn id="53" dur="500"/>
                                        <p:tgtEl>
                                          <p:spTgt spid="9234"/>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9235"/>
                                        </p:tgtEl>
                                        <p:attrNameLst>
                                          <p:attrName>style.visibility</p:attrName>
                                        </p:attrNameLst>
                                      </p:cBhvr>
                                      <p:to>
                                        <p:strVal val="visible"/>
                                      </p:to>
                                    </p:set>
                                    <p:animEffect transition="in" filter="box(in)">
                                      <p:cBhvr>
                                        <p:cTn id="58" dur="500"/>
                                        <p:tgtEl>
                                          <p:spTgt spid="923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9236"/>
                                        </p:tgtEl>
                                        <p:attrNameLst>
                                          <p:attrName>style.visibility</p:attrName>
                                        </p:attrNameLst>
                                      </p:cBhvr>
                                      <p:to>
                                        <p:strVal val="visible"/>
                                      </p:to>
                                    </p:set>
                                    <p:animEffect transition="in" filter="box(in)">
                                      <p:cBhvr>
                                        <p:cTn id="63" dur="500"/>
                                        <p:tgtEl>
                                          <p:spTgt spid="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animBg="1"/>
      <p:bldP spid="9223" grpId="0" animBg="1"/>
      <p:bldP spid="9224" grpId="0"/>
      <p:bldP spid="9225" grpId="0" animBg="1"/>
      <p:bldP spid="9226" grpId="0"/>
      <p:bldP spid="9227" grpId="0"/>
      <p:bldP spid="9228" grpId="0"/>
      <p:bldP spid="9229" grpId="0"/>
      <p:bldP spid="9230" grpId="0" animBg="1"/>
      <p:bldP spid="9231" grpId="0"/>
      <p:bldP spid="9232" grpId="0"/>
      <p:bldP spid="9234" grpId="0"/>
      <p:bldP spid="9235" grpId="0"/>
      <p:bldP spid="92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46F97DBD-814B-4B2F-96EB-50677A7A7565}" type="slidenum">
              <a:rPr lang="en-US"/>
              <a:pPr>
                <a:defRPr/>
              </a:pPr>
              <a:t>13</a:t>
            </a:fld>
            <a:endParaRPr lang="en-US"/>
          </a:p>
        </p:txBody>
      </p:sp>
      <p:sp>
        <p:nvSpPr>
          <p:cNvPr id="13328" name="Text Box 16"/>
          <p:cNvSpPr txBox="1">
            <a:spLocks noChangeArrowheads="1"/>
          </p:cNvSpPr>
          <p:nvPr/>
        </p:nvSpPr>
        <p:spPr bwMode="auto">
          <a:xfrm>
            <a:off x="492380" y="1219201"/>
            <a:ext cx="912429" cy="553998"/>
          </a:xfrm>
          <a:prstGeom prst="rect">
            <a:avLst/>
          </a:prstGeom>
          <a:noFill/>
          <a:ln w="9525">
            <a:noFill/>
            <a:miter lim="800000"/>
            <a:headEnd/>
            <a:tailEnd/>
          </a:ln>
        </p:spPr>
        <p:txBody>
          <a:bodyPr wrap="none">
            <a:spAutoFit/>
          </a:bodyPr>
          <a:lstStyle/>
          <a:p>
            <a:pPr eaLnBrk="1" hangingPunct="1"/>
            <a:r>
              <a:rPr lang="en-US" sz="3000" i="1">
                <a:latin typeface="Times New Roman" pitchFamily="18" charset="0"/>
              </a:rPr>
              <a:t>Vậy:</a:t>
            </a:r>
          </a:p>
        </p:txBody>
      </p:sp>
      <p:sp>
        <p:nvSpPr>
          <p:cNvPr id="13329" name="Text Box 17"/>
          <p:cNvSpPr txBox="1">
            <a:spLocks noChangeArrowheads="1"/>
          </p:cNvSpPr>
          <p:nvPr/>
        </p:nvSpPr>
        <p:spPr bwMode="auto">
          <a:xfrm>
            <a:off x="562712" y="2057421"/>
            <a:ext cx="7807569" cy="1006475"/>
          </a:xfrm>
          <a:prstGeom prst="rect">
            <a:avLst/>
          </a:prstGeom>
          <a:noFill/>
          <a:ln w="9525">
            <a:noFill/>
            <a:miter lim="800000"/>
            <a:headEnd/>
            <a:tailEnd/>
          </a:ln>
        </p:spPr>
        <p:txBody>
          <a:bodyPr>
            <a:spAutoFit/>
          </a:bodyPr>
          <a:lstStyle/>
          <a:p>
            <a:pPr algn="just" eaLnBrk="1" hangingPunct="1"/>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Mỗi</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chất</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lỏng</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sôi</a:t>
            </a:r>
            <a:r>
              <a:rPr lang="en-US" sz="3000" b="1" i="1" dirty="0">
                <a:solidFill>
                  <a:srgbClr val="7030A0"/>
                </a:solidFill>
                <a:latin typeface="Times New Roman" pitchFamily="18" charset="0"/>
              </a:rPr>
              <a:t> ở </a:t>
            </a:r>
            <a:r>
              <a:rPr lang="en-US" sz="3000" b="1" i="1" dirty="0" err="1">
                <a:solidFill>
                  <a:srgbClr val="7030A0"/>
                </a:solidFill>
                <a:latin typeface="Times New Roman" pitchFamily="18" charset="0"/>
              </a:rPr>
              <a:t>một</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nhiệt</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độ</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nhất</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định</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Nhiệt</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độ</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này</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gọi</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là</a:t>
            </a:r>
            <a:r>
              <a:rPr lang="en-US" sz="3000" b="1" i="1" dirty="0">
                <a:solidFill>
                  <a:srgbClr val="7030A0"/>
                </a:solidFill>
                <a:latin typeface="Times New Roman" pitchFamily="18" charset="0"/>
              </a:rPr>
              <a:t> </a:t>
            </a:r>
            <a:r>
              <a:rPr lang="en-US" sz="3000" b="1" i="1" u="sng" dirty="0" err="1">
                <a:solidFill>
                  <a:srgbClr val="FF0000"/>
                </a:solidFill>
                <a:latin typeface="Times New Roman" pitchFamily="18" charset="0"/>
              </a:rPr>
              <a:t>nhiệt</a:t>
            </a:r>
            <a:r>
              <a:rPr lang="en-US" sz="3000" b="1" i="1" u="sng" dirty="0">
                <a:solidFill>
                  <a:srgbClr val="FF0000"/>
                </a:solidFill>
                <a:latin typeface="Times New Roman" pitchFamily="18" charset="0"/>
              </a:rPr>
              <a:t> </a:t>
            </a:r>
            <a:r>
              <a:rPr lang="en-US" sz="3000" b="1" i="1" u="sng" dirty="0" err="1">
                <a:solidFill>
                  <a:srgbClr val="FF0000"/>
                </a:solidFill>
                <a:latin typeface="Times New Roman" pitchFamily="18" charset="0"/>
              </a:rPr>
              <a:t>độ</a:t>
            </a:r>
            <a:r>
              <a:rPr lang="en-US" sz="3000" b="1" i="1" u="sng" dirty="0">
                <a:solidFill>
                  <a:srgbClr val="FF0000"/>
                </a:solidFill>
                <a:latin typeface="Times New Roman" pitchFamily="18" charset="0"/>
              </a:rPr>
              <a:t> </a:t>
            </a:r>
            <a:r>
              <a:rPr lang="en-US" sz="3000" b="1" i="1" u="sng" dirty="0" err="1">
                <a:solidFill>
                  <a:srgbClr val="FF0000"/>
                </a:solidFill>
                <a:latin typeface="Times New Roman" pitchFamily="18" charset="0"/>
              </a:rPr>
              <a:t>sôi</a:t>
            </a:r>
            <a:r>
              <a:rPr lang="en-US" sz="3000" b="1" i="1" dirty="0">
                <a:solidFill>
                  <a:srgbClr val="7030A0"/>
                </a:solidFill>
                <a:latin typeface="Times New Roman" pitchFamily="18" charset="0"/>
              </a:rPr>
              <a:t>.</a:t>
            </a:r>
          </a:p>
        </p:txBody>
      </p:sp>
      <p:sp>
        <p:nvSpPr>
          <p:cNvPr id="13330" name="Text Box 18"/>
          <p:cNvSpPr txBox="1">
            <a:spLocks noChangeArrowheads="1"/>
          </p:cNvSpPr>
          <p:nvPr/>
        </p:nvSpPr>
        <p:spPr bwMode="auto">
          <a:xfrm>
            <a:off x="633046" y="3352806"/>
            <a:ext cx="7807569" cy="1006475"/>
          </a:xfrm>
          <a:prstGeom prst="rect">
            <a:avLst/>
          </a:prstGeom>
          <a:noFill/>
          <a:ln w="9525">
            <a:noFill/>
            <a:miter lim="800000"/>
            <a:headEnd/>
            <a:tailEnd/>
          </a:ln>
        </p:spPr>
        <p:txBody>
          <a:bodyPr>
            <a:spAutoFit/>
          </a:bodyPr>
          <a:lstStyle/>
          <a:p>
            <a:pPr algn="just" eaLnBrk="1" hangingPunct="1"/>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Trong</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suốt</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thời</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gian</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sôi</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Nhiệt</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độ</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của</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chất</a:t>
            </a:r>
            <a:r>
              <a:rPr lang="en-US" sz="3000" b="1" i="1" dirty="0">
                <a:solidFill>
                  <a:srgbClr val="7030A0"/>
                </a:solidFill>
                <a:latin typeface="Times New Roman" pitchFamily="18" charset="0"/>
              </a:rPr>
              <a:t> </a:t>
            </a:r>
            <a:r>
              <a:rPr lang="en-US" sz="3000" b="1" i="1" dirty="0" err="1">
                <a:solidFill>
                  <a:srgbClr val="7030A0"/>
                </a:solidFill>
                <a:latin typeface="Times New Roman" pitchFamily="18" charset="0"/>
              </a:rPr>
              <a:t>lỏng</a:t>
            </a:r>
            <a:r>
              <a:rPr lang="en-US" sz="3000" b="1" i="1" dirty="0">
                <a:solidFill>
                  <a:srgbClr val="7030A0"/>
                </a:solidFill>
                <a:latin typeface="Times New Roman" pitchFamily="18" charset="0"/>
              </a:rPr>
              <a:t> </a:t>
            </a:r>
            <a:r>
              <a:rPr lang="en-US" sz="3000" b="1" i="1" u="sng" dirty="0" err="1">
                <a:solidFill>
                  <a:srgbClr val="FF0000"/>
                </a:solidFill>
                <a:latin typeface="Times New Roman" pitchFamily="18" charset="0"/>
              </a:rPr>
              <a:t>không</a:t>
            </a:r>
            <a:r>
              <a:rPr lang="en-US" sz="3000" b="1" i="1" u="sng" dirty="0">
                <a:solidFill>
                  <a:srgbClr val="FF0000"/>
                </a:solidFill>
                <a:latin typeface="Times New Roman" pitchFamily="18" charset="0"/>
              </a:rPr>
              <a:t> </a:t>
            </a:r>
            <a:r>
              <a:rPr lang="en-US" sz="3000" b="1" i="1" u="sng" dirty="0" err="1">
                <a:solidFill>
                  <a:srgbClr val="FF0000"/>
                </a:solidFill>
                <a:latin typeface="Times New Roman" pitchFamily="18" charset="0"/>
              </a:rPr>
              <a:t>thay</a:t>
            </a:r>
            <a:r>
              <a:rPr lang="en-US" sz="3000" b="1" i="1" u="sng" dirty="0">
                <a:solidFill>
                  <a:srgbClr val="FF0000"/>
                </a:solidFill>
                <a:latin typeface="Times New Roman" pitchFamily="18" charset="0"/>
              </a:rPr>
              <a:t> </a:t>
            </a:r>
            <a:r>
              <a:rPr lang="en-US" sz="3000" b="1" i="1" u="sng" dirty="0" err="1">
                <a:solidFill>
                  <a:srgbClr val="FF0000"/>
                </a:solidFill>
                <a:latin typeface="Times New Roman" pitchFamily="18" charset="0"/>
              </a:rPr>
              <a:t>đổi</a:t>
            </a:r>
            <a:r>
              <a:rPr lang="en-US" sz="3000" b="1" i="1" dirty="0">
                <a:solidFill>
                  <a:srgbClr val="7030A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autoUpdateAnimBg="0"/>
      <p:bldP spid="13329" grpId="0" autoUpdateAnimBg="0"/>
      <p:bldP spid="1333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152401"/>
            <a:ext cx="3036088" cy="646331"/>
          </a:xfrm>
          <a:prstGeom prst="rect">
            <a:avLst/>
          </a:prstGeom>
          <a:noFill/>
          <a:ln w="9525">
            <a:noFill/>
            <a:miter lim="800000"/>
            <a:headEnd/>
            <a:tailEnd/>
          </a:ln>
        </p:spPr>
        <p:txBody>
          <a:bodyPr wrap="none">
            <a:spAutoFit/>
          </a:bodyPr>
          <a:lstStyle/>
          <a:p>
            <a:r>
              <a:rPr lang="en-US" sz="3600" b="1">
                <a:solidFill>
                  <a:srgbClr val="0000FF"/>
                </a:solidFill>
                <a:latin typeface="Times New Roman" pitchFamily="18" charset="0"/>
              </a:rPr>
              <a:t>III. Vận dụng:</a:t>
            </a:r>
          </a:p>
        </p:txBody>
      </p:sp>
      <p:sp>
        <p:nvSpPr>
          <p:cNvPr id="5125" name="Text Box 5"/>
          <p:cNvSpPr txBox="1">
            <a:spLocks noChangeArrowheads="1"/>
          </p:cNvSpPr>
          <p:nvPr/>
        </p:nvSpPr>
        <p:spPr bwMode="auto">
          <a:xfrm>
            <a:off x="773723" y="838219"/>
            <a:ext cx="8153400" cy="1077913"/>
          </a:xfrm>
          <a:prstGeom prst="rect">
            <a:avLst/>
          </a:prstGeom>
          <a:noFill/>
          <a:ln w="9525">
            <a:noFill/>
            <a:miter lim="800000"/>
            <a:headEnd/>
            <a:tailEnd/>
          </a:ln>
        </p:spPr>
        <p:txBody>
          <a:bodyPr>
            <a:spAutoFit/>
          </a:bodyPr>
          <a:lstStyle/>
          <a:p>
            <a:pPr algn="just"/>
            <a:r>
              <a:rPr lang="en-US" sz="2200">
                <a:solidFill>
                  <a:srgbClr val="0000FF"/>
                </a:solidFill>
                <a:latin typeface="Times New Roman" pitchFamily="18" charset="0"/>
              </a:rPr>
              <a:t> </a:t>
            </a:r>
            <a:r>
              <a:rPr lang="en-US" sz="3200">
                <a:solidFill>
                  <a:srgbClr val="0000FF"/>
                </a:solidFill>
                <a:latin typeface="Times New Roman" pitchFamily="18" charset="0"/>
              </a:rPr>
              <a:t>Tại sao người ta chọn nhiệt độ của hơi nước đang sôi để làm mốc đo nhiệt độ?</a:t>
            </a:r>
          </a:p>
        </p:txBody>
      </p:sp>
      <p:sp>
        <p:nvSpPr>
          <p:cNvPr id="5126" name="Text Box 6"/>
          <p:cNvSpPr txBox="1">
            <a:spLocks noChangeArrowheads="1"/>
          </p:cNvSpPr>
          <p:nvPr/>
        </p:nvSpPr>
        <p:spPr bwMode="auto">
          <a:xfrm>
            <a:off x="211018" y="1981200"/>
            <a:ext cx="9388720" cy="584200"/>
          </a:xfrm>
          <a:prstGeom prst="rect">
            <a:avLst/>
          </a:prstGeom>
          <a:noFill/>
          <a:ln w="9525">
            <a:noFill/>
            <a:miter lim="800000"/>
            <a:headEnd/>
            <a:tailEnd/>
          </a:ln>
        </p:spPr>
        <p:txBody>
          <a:bodyPr>
            <a:spAutoFit/>
          </a:bodyPr>
          <a:lstStyle/>
          <a:p>
            <a:pPr algn="just"/>
            <a:r>
              <a:rPr lang="en-US" sz="3200">
                <a:solidFill>
                  <a:srgbClr val="FF3300"/>
                </a:solidFill>
                <a:latin typeface="Times New Roman" pitchFamily="18" charset="0"/>
              </a:rPr>
              <a:t>Vì trên trái đất nước chiếm tỉ lệ nhiều nhất 70%</a:t>
            </a:r>
          </a:p>
        </p:txBody>
      </p:sp>
      <p:sp>
        <p:nvSpPr>
          <p:cNvPr id="5127" name="Text Box 7"/>
          <p:cNvSpPr txBox="1">
            <a:spLocks noChangeArrowheads="1"/>
          </p:cNvSpPr>
          <p:nvPr/>
        </p:nvSpPr>
        <p:spPr bwMode="auto">
          <a:xfrm>
            <a:off x="762000" y="2743200"/>
            <a:ext cx="8382000" cy="1570038"/>
          </a:xfrm>
          <a:prstGeom prst="rect">
            <a:avLst/>
          </a:prstGeom>
          <a:noFill/>
          <a:ln w="9525">
            <a:noFill/>
            <a:miter lim="800000"/>
            <a:headEnd/>
            <a:tailEnd/>
          </a:ln>
        </p:spPr>
        <p:txBody>
          <a:bodyPr>
            <a:spAutoFit/>
          </a:bodyPr>
          <a:lstStyle/>
          <a:p>
            <a:pPr algn="just"/>
            <a:r>
              <a:rPr lang="en-US" sz="3200">
                <a:solidFill>
                  <a:srgbClr val="0000FF"/>
                </a:solidFill>
                <a:latin typeface="Times New Roman" pitchFamily="18" charset="0"/>
              </a:rPr>
              <a:t>Tại sao để đo nhiệt độ của hơi nước đang sôi người ta dùng nhiệt kế thuỷ ngân mà không dùng nhiệt kế rượu?</a:t>
            </a:r>
          </a:p>
        </p:txBody>
      </p:sp>
      <p:sp>
        <p:nvSpPr>
          <p:cNvPr id="5128" name="Text Box 8"/>
          <p:cNvSpPr txBox="1">
            <a:spLocks noChangeArrowheads="1"/>
          </p:cNvSpPr>
          <p:nvPr/>
        </p:nvSpPr>
        <p:spPr bwMode="auto">
          <a:xfrm>
            <a:off x="211015" y="4419619"/>
            <a:ext cx="8458200" cy="2062163"/>
          </a:xfrm>
          <a:prstGeom prst="rect">
            <a:avLst/>
          </a:prstGeom>
          <a:noFill/>
          <a:ln w="9525">
            <a:noFill/>
            <a:miter lim="800000"/>
            <a:headEnd/>
            <a:tailEnd/>
          </a:ln>
        </p:spPr>
        <p:txBody>
          <a:bodyPr>
            <a:spAutoFit/>
          </a:bodyPr>
          <a:lstStyle/>
          <a:p>
            <a:pPr algn="just"/>
            <a:r>
              <a:rPr lang="en-US" sz="3200">
                <a:solidFill>
                  <a:srgbClr val="FF3300"/>
                </a:solidFill>
                <a:latin typeface="Times New Roman" pitchFamily="18" charset="0"/>
              </a:rPr>
              <a:t>Vì nhiệt độ sôi của rượu nhỏ hơn nhiệt độ sôi của nước, nếu dùng nhiệt kế rượu thì không đo được vì rượu sẽ bay hơi. Trong khi đó nhiệt độ sôi của thủy ngân lại cao hơn nhiệt độ sôi của nước</a:t>
            </a:r>
            <a:r>
              <a:rPr lang="en-US" sz="2200">
                <a:solidFill>
                  <a:srgbClr val="FF3300"/>
                </a:solidFill>
                <a:latin typeface="Times New Roman" pitchFamily="18" charset="0"/>
              </a:rPr>
              <a:t>.</a:t>
            </a:r>
          </a:p>
        </p:txBody>
      </p:sp>
      <p:sp>
        <p:nvSpPr>
          <p:cNvPr id="5132" name="Rectangle 12"/>
          <p:cNvSpPr>
            <a:spLocks noChangeArrowheads="1"/>
          </p:cNvSpPr>
          <p:nvPr/>
        </p:nvSpPr>
        <p:spPr bwMode="auto">
          <a:xfrm>
            <a:off x="228600" y="838200"/>
            <a:ext cx="644769" cy="609600"/>
          </a:xfrm>
          <a:prstGeom prst="rect">
            <a:avLst/>
          </a:prstGeom>
          <a:solidFill>
            <a:srgbClr val="FF0000"/>
          </a:solidFill>
          <a:ln w="9525">
            <a:solidFill>
              <a:schemeClr val="tx1"/>
            </a:solidFill>
            <a:miter lim="800000"/>
            <a:headEnd/>
            <a:tailEnd/>
          </a:ln>
        </p:spPr>
        <p:txBody>
          <a:bodyPr wrap="none" anchor="ctr"/>
          <a:lstStyle/>
          <a:p>
            <a:pPr algn="ctr"/>
            <a:r>
              <a:rPr lang="en-US" sz="2800" b="1" dirty="0">
                <a:solidFill>
                  <a:schemeClr val="bg1"/>
                </a:solidFill>
                <a:latin typeface="Times New Roman" pitchFamily="18" charset="0"/>
                <a:cs typeface="Times New Roman" pitchFamily="18" charset="0"/>
              </a:rPr>
              <a:t>C7</a:t>
            </a:r>
          </a:p>
        </p:txBody>
      </p:sp>
      <p:sp>
        <p:nvSpPr>
          <p:cNvPr id="5134" name="Rectangle 14"/>
          <p:cNvSpPr>
            <a:spLocks noChangeArrowheads="1"/>
          </p:cNvSpPr>
          <p:nvPr/>
        </p:nvSpPr>
        <p:spPr bwMode="auto">
          <a:xfrm>
            <a:off x="211015" y="2819400"/>
            <a:ext cx="627185" cy="457200"/>
          </a:xfrm>
          <a:prstGeom prst="rect">
            <a:avLst/>
          </a:prstGeom>
          <a:solidFill>
            <a:srgbClr val="FF0000"/>
          </a:solidFill>
          <a:ln w="9525">
            <a:solidFill>
              <a:schemeClr val="tx1"/>
            </a:solidFill>
            <a:miter lim="800000"/>
            <a:headEnd/>
            <a:tailEnd/>
          </a:ln>
        </p:spPr>
        <p:txBody>
          <a:bodyPr wrap="none" anchor="ctr"/>
          <a:lstStyle/>
          <a:p>
            <a:pPr algn="ctr"/>
            <a:r>
              <a:rPr lang="en-US" sz="2800" b="1" dirty="0">
                <a:solidFill>
                  <a:schemeClr val="bg1"/>
                </a:solidFill>
                <a:latin typeface="Times New Roman" pitchFamily="18" charset="0"/>
                <a:cs typeface="Times New Roman" pitchFamily="18" charset="0"/>
              </a:rPr>
              <a:t>C8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5132"/>
                                        </p:tgtEl>
                                        <p:attrNameLst>
                                          <p:attrName>style.visibility</p:attrName>
                                        </p:attrNameLst>
                                      </p:cBhvr>
                                      <p:to>
                                        <p:strVal val="visible"/>
                                      </p:to>
                                    </p:set>
                                    <p:animEffect transition="in" filter="box(in)">
                                      <p:cBhvr>
                                        <p:cTn id="11" dur="500"/>
                                        <p:tgtEl>
                                          <p:spTgt spid="513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0-#ppt_w/2"/>
                                          </p:val>
                                        </p:tav>
                                        <p:tav tm="100000">
                                          <p:val>
                                            <p:strVal val="#ppt_x"/>
                                          </p:val>
                                        </p:tav>
                                      </p:tavLst>
                                    </p:anim>
                                    <p:anim calcmode="lin" valueType="num">
                                      <p:cBhvr additive="base">
                                        <p:cTn id="17"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127"/>
                                        </p:tgtEl>
                                        <p:attrNameLst>
                                          <p:attrName>style.visibility</p:attrName>
                                        </p:attrNameLst>
                                      </p:cBhvr>
                                      <p:to>
                                        <p:strVal val="visible"/>
                                      </p:to>
                                    </p:set>
                                    <p:anim calcmode="lin" valueType="num">
                                      <p:cBhvr additive="base">
                                        <p:cTn id="22" dur="500" fill="hold"/>
                                        <p:tgtEl>
                                          <p:spTgt spid="5127"/>
                                        </p:tgtEl>
                                        <p:attrNameLst>
                                          <p:attrName>ppt_x</p:attrName>
                                        </p:attrNameLst>
                                      </p:cBhvr>
                                      <p:tavLst>
                                        <p:tav tm="0">
                                          <p:val>
                                            <p:strVal val="0-#ppt_w/2"/>
                                          </p:val>
                                        </p:tav>
                                        <p:tav tm="100000">
                                          <p:val>
                                            <p:strVal val="#ppt_x"/>
                                          </p:val>
                                        </p:tav>
                                      </p:tavLst>
                                    </p:anim>
                                    <p:anim calcmode="lin" valueType="num">
                                      <p:cBhvr additive="base">
                                        <p:cTn id="23" dur="500" fill="hold"/>
                                        <p:tgtEl>
                                          <p:spTgt spid="5127"/>
                                        </p:tgtEl>
                                        <p:attrNameLst>
                                          <p:attrName>ppt_y</p:attrName>
                                        </p:attrNameLst>
                                      </p:cBhvr>
                                      <p:tavLst>
                                        <p:tav tm="0">
                                          <p:val>
                                            <p:strVal val="#ppt_y"/>
                                          </p:val>
                                        </p:tav>
                                        <p:tav tm="100000">
                                          <p:val>
                                            <p:strVal val="#ppt_y"/>
                                          </p:val>
                                        </p:tav>
                                      </p:tavLst>
                                    </p:anim>
                                  </p:childTnLst>
                                </p:cTn>
                              </p:par>
                              <p:par>
                                <p:cTn id="24" presetID="4" presetClass="entr" presetSubtype="16" fill="hold" grpId="0" nodeType="withEffect">
                                  <p:stCondLst>
                                    <p:cond delay="0"/>
                                  </p:stCondLst>
                                  <p:childTnLst>
                                    <p:set>
                                      <p:cBhvr>
                                        <p:cTn id="25" dur="1" fill="hold">
                                          <p:stCondLst>
                                            <p:cond delay="0"/>
                                          </p:stCondLst>
                                        </p:cTn>
                                        <p:tgtEl>
                                          <p:spTgt spid="5134"/>
                                        </p:tgtEl>
                                        <p:attrNameLst>
                                          <p:attrName>style.visibility</p:attrName>
                                        </p:attrNameLst>
                                      </p:cBhvr>
                                      <p:to>
                                        <p:strVal val="visible"/>
                                      </p:to>
                                    </p:set>
                                    <p:animEffect transition="in" filter="box(in)">
                                      <p:cBhvr>
                                        <p:cTn id="26" dur="500"/>
                                        <p:tgtEl>
                                          <p:spTgt spid="513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8"/>
                                        </p:tgtEl>
                                        <p:attrNameLst>
                                          <p:attrName>style.visibility</p:attrName>
                                        </p:attrNameLst>
                                      </p:cBhvr>
                                      <p:to>
                                        <p:strVal val="visible"/>
                                      </p:to>
                                    </p:set>
                                    <p:anim calcmode="lin" valueType="num">
                                      <p:cBhvr additive="base">
                                        <p:cTn id="31" dur="500" fill="hold"/>
                                        <p:tgtEl>
                                          <p:spTgt spid="5128"/>
                                        </p:tgtEl>
                                        <p:attrNameLst>
                                          <p:attrName>ppt_x</p:attrName>
                                        </p:attrNameLst>
                                      </p:cBhvr>
                                      <p:tavLst>
                                        <p:tav tm="0">
                                          <p:val>
                                            <p:strVal val="0-#ppt_w/2"/>
                                          </p:val>
                                        </p:tav>
                                        <p:tav tm="100000">
                                          <p:val>
                                            <p:strVal val="#ppt_x"/>
                                          </p:val>
                                        </p:tav>
                                      </p:tavLst>
                                    </p:anim>
                                    <p:anim calcmode="lin" valueType="num">
                                      <p:cBhvr additive="base">
                                        <p:cTn id="32"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P spid="5127" grpId="0" autoUpdateAnimBg="0"/>
      <p:bldP spid="5128" grpId="0" autoUpdateAnimBg="0"/>
      <p:bldP spid="5132" grpId="0" animBg="1"/>
      <p:bldP spid="51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4"/>
          <p:cNvSpPr>
            <a:spLocks noGrp="1"/>
          </p:cNvSpPr>
          <p:nvPr>
            <p:ph type="sldNum" sz="quarter" idx="12"/>
          </p:nvPr>
        </p:nvSpPr>
        <p:spPr/>
        <p:txBody>
          <a:bodyPr/>
          <a:lstStyle/>
          <a:p>
            <a:pPr>
              <a:defRPr/>
            </a:pPr>
            <a:fld id="{3D073895-6331-47D6-BEAA-492B59E5704D}" type="slidenum">
              <a:rPr lang="en-US"/>
              <a:pPr>
                <a:defRPr/>
              </a:pPr>
              <a:t>15</a:t>
            </a:fld>
            <a:endParaRPr lang="en-US"/>
          </a:p>
        </p:txBody>
      </p:sp>
      <p:sp>
        <p:nvSpPr>
          <p:cNvPr id="15367" name="Text Box 7"/>
          <p:cNvSpPr txBox="1">
            <a:spLocks noChangeArrowheads="1"/>
          </p:cNvSpPr>
          <p:nvPr/>
        </p:nvSpPr>
        <p:spPr bwMode="auto">
          <a:xfrm>
            <a:off x="351692" y="304800"/>
            <a:ext cx="8229600" cy="1570038"/>
          </a:xfrm>
          <a:prstGeom prst="rect">
            <a:avLst/>
          </a:prstGeom>
          <a:noFill/>
          <a:ln w="9525">
            <a:noFill/>
            <a:miter lim="800000"/>
            <a:headEnd/>
            <a:tailEnd/>
          </a:ln>
        </p:spPr>
        <p:txBody>
          <a:bodyPr>
            <a:spAutoFit/>
          </a:bodyPr>
          <a:lstStyle/>
          <a:p>
            <a:pPr algn="just" eaLnBrk="1" hangingPunct="1"/>
            <a:r>
              <a:rPr lang="en-US" sz="2600" dirty="0">
                <a:solidFill>
                  <a:srgbClr val="002060"/>
                </a:solidFill>
                <a:latin typeface="Times New Roman" pitchFamily="18" charset="0"/>
              </a:rPr>
              <a:t>C9: </a:t>
            </a:r>
            <a:r>
              <a:rPr lang="en-US" sz="3200" dirty="0" err="1">
                <a:latin typeface="Times New Roman" pitchFamily="18" charset="0"/>
              </a:rPr>
              <a:t>Hình</a:t>
            </a:r>
            <a:r>
              <a:rPr lang="en-US" sz="3200" dirty="0">
                <a:latin typeface="Times New Roman" pitchFamily="18" charset="0"/>
              </a:rPr>
              <a:t> 29.1 </a:t>
            </a:r>
            <a:r>
              <a:rPr lang="en-US" sz="3200" dirty="0" err="1">
                <a:latin typeface="Times New Roman" pitchFamily="18" charset="0"/>
              </a:rPr>
              <a:t>vẽ</a:t>
            </a:r>
            <a:r>
              <a:rPr lang="en-US" sz="3200" dirty="0">
                <a:latin typeface="Times New Roman" pitchFamily="18" charset="0"/>
              </a:rPr>
              <a:t> </a:t>
            </a:r>
            <a:r>
              <a:rPr lang="en-US" sz="3200" dirty="0" err="1">
                <a:latin typeface="Times New Roman" pitchFamily="18" charset="0"/>
              </a:rPr>
              <a:t>đường</a:t>
            </a:r>
            <a:r>
              <a:rPr lang="en-US" sz="3200" dirty="0">
                <a:latin typeface="Times New Roman" pitchFamily="18" charset="0"/>
              </a:rPr>
              <a:t> </a:t>
            </a:r>
            <a:r>
              <a:rPr lang="en-US" sz="3200" dirty="0" err="1">
                <a:latin typeface="Times New Roman" pitchFamily="18" charset="0"/>
              </a:rPr>
              <a:t>biểu</a:t>
            </a:r>
            <a:r>
              <a:rPr lang="en-US" sz="3200" dirty="0">
                <a:latin typeface="Times New Roman" pitchFamily="18" charset="0"/>
              </a:rPr>
              <a:t> </a:t>
            </a:r>
            <a:r>
              <a:rPr lang="en-US" sz="3200" dirty="0" err="1">
                <a:latin typeface="Times New Roman" pitchFamily="18" charset="0"/>
              </a:rPr>
              <a:t>diễn</a:t>
            </a:r>
            <a:r>
              <a:rPr lang="en-US" sz="3200" dirty="0">
                <a:latin typeface="Times New Roman" pitchFamily="18" charset="0"/>
              </a:rPr>
              <a:t> </a:t>
            </a:r>
            <a:r>
              <a:rPr lang="en-US" sz="3200" dirty="0" err="1">
                <a:latin typeface="Times New Roman" pitchFamily="18" charset="0"/>
              </a:rPr>
              <a:t>sự</a:t>
            </a:r>
            <a:r>
              <a:rPr lang="en-US" sz="3200" dirty="0">
                <a:latin typeface="Times New Roman" pitchFamily="18" charset="0"/>
              </a:rPr>
              <a:t> </a:t>
            </a:r>
            <a:r>
              <a:rPr lang="en-US" sz="3200" dirty="0" err="1">
                <a:latin typeface="Times New Roman" pitchFamily="18" charset="0"/>
              </a:rPr>
              <a:t>thay</a:t>
            </a:r>
            <a:r>
              <a:rPr lang="en-US" sz="3200" dirty="0">
                <a:latin typeface="Times New Roman" pitchFamily="18" charset="0"/>
              </a:rPr>
              <a:t> </a:t>
            </a:r>
            <a:r>
              <a:rPr lang="en-US" sz="3200" dirty="0" err="1">
                <a:latin typeface="Times New Roman" pitchFamily="18" charset="0"/>
              </a:rPr>
              <a:t>đổi</a:t>
            </a:r>
            <a:r>
              <a:rPr lang="en-US" sz="3200" dirty="0">
                <a:latin typeface="Times New Roman" pitchFamily="18" charset="0"/>
              </a:rPr>
              <a:t> </a:t>
            </a:r>
            <a:r>
              <a:rPr lang="en-US" sz="3200" dirty="0" err="1">
                <a:latin typeface="Times New Roman" pitchFamily="18" charset="0"/>
              </a:rPr>
              <a:t>nhiệt</a:t>
            </a:r>
            <a:r>
              <a:rPr lang="en-US" sz="3200" dirty="0">
                <a:latin typeface="Times New Roman" pitchFamily="18" charset="0"/>
              </a:rPr>
              <a:t> </a:t>
            </a:r>
            <a:r>
              <a:rPr lang="en-US" sz="3200" dirty="0" err="1">
                <a:latin typeface="Times New Roman" pitchFamily="18" charset="0"/>
              </a:rPr>
              <a:t>độ</a:t>
            </a:r>
            <a:r>
              <a:rPr lang="en-US" sz="3200" dirty="0">
                <a:latin typeface="Times New Roman" pitchFamily="18" charset="0"/>
              </a:rPr>
              <a:t> </a:t>
            </a:r>
            <a:r>
              <a:rPr lang="en-US" sz="3200" dirty="0" err="1">
                <a:latin typeface="Times New Roman" pitchFamily="18" charset="0"/>
              </a:rPr>
              <a:t>của</a:t>
            </a:r>
            <a:r>
              <a:rPr lang="en-US" sz="3200" dirty="0">
                <a:latin typeface="Times New Roman" pitchFamily="18" charset="0"/>
              </a:rPr>
              <a:t> </a:t>
            </a:r>
            <a:r>
              <a:rPr lang="en-US" sz="3200" dirty="0" err="1">
                <a:latin typeface="Times New Roman" pitchFamily="18" charset="0"/>
              </a:rPr>
              <a:t>nước</a:t>
            </a:r>
            <a:r>
              <a:rPr lang="en-US" sz="3200" dirty="0">
                <a:latin typeface="Times New Roman" pitchFamily="18" charset="0"/>
              </a:rPr>
              <a:t> </a:t>
            </a:r>
            <a:r>
              <a:rPr lang="en-US" sz="3200" dirty="0" err="1">
                <a:latin typeface="Times New Roman" pitchFamily="18" charset="0"/>
              </a:rPr>
              <a:t>khi</a:t>
            </a:r>
            <a:r>
              <a:rPr lang="en-US" sz="3200" dirty="0">
                <a:latin typeface="Times New Roman" pitchFamily="18" charset="0"/>
              </a:rPr>
              <a:t> </a:t>
            </a:r>
            <a:r>
              <a:rPr lang="en-US" sz="3200" dirty="0" err="1">
                <a:latin typeface="Times New Roman" pitchFamily="18" charset="0"/>
              </a:rPr>
              <a:t>đun</a:t>
            </a:r>
            <a:r>
              <a:rPr lang="en-US" sz="3200" dirty="0">
                <a:latin typeface="Times New Roman" pitchFamily="18" charset="0"/>
              </a:rPr>
              <a:t> </a:t>
            </a:r>
            <a:r>
              <a:rPr lang="en-US" sz="3200" dirty="0" err="1">
                <a:latin typeface="Times New Roman" pitchFamily="18" charset="0"/>
              </a:rPr>
              <a:t>nóng</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đoạn</a:t>
            </a:r>
            <a:r>
              <a:rPr lang="en-US" sz="3200" b="1" dirty="0">
                <a:solidFill>
                  <a:srgbClr val="3366FF"/>
                </a:solidFill>
                <a:latin typeface="Times New Roman" pitchFamily="18" charset="0"/>
              </a:rPr>
              <a:t> AB </a:t>
            </a:r>
            <a:r>
              <a:rPr lang="en-US" sz="3200" dirty="0" err="1">
                <a:latin typeface="Times New Roman" pitchFamily="18" charset="0"/>
              </a:rPr>
              <a:t>và</a:t>
            </a:r>
            <a:r>
              <a:rPr lang="en-US" sz="3200" dirty="0">
                <a:latin typeface="Times New Roman" pitchFamily="18" charset="0"/>
              </a:rPr>
              <a:t> </a:t>
            </a:r>
            <a:r>
              <a:rPr lang="en-US" sz="3200" b="1" dirty="0">
                <a:solidFill>
                  <a:srgbClr val="3366FF"/>
                </a:solidFill>
                <a:latin typeface="Times New Roman" pitchFamily="18" charset="0"/>
              </a:rPr>
              <a:t>BC</a:t>
            </a:r>
            <a:r>
              <a:rPr lang="en-US" sz="3200" dirty="0">
                <a:latin typeface="Times New Roman" pitchFamily="18" charset="0"/>
              </a:rPr>
              <a:t> </a:t>
            </a:r>
            <a:r>
              <a:rPr lang="en-US" sz="3200" dirty="0" err="1">
                <a:latin typeface="Times New Roman" pitchFamily="18" charset="0"/>
              </a:rPr>
              <a:t>của</a:t>
            </a:r>
            <a:r>
              <a:rPr lang="en-US" sz="3200" dirty="0">
                <a:latin typeface="Times New Roman" pitchFamily="18" charset="0"/>
              </a:rPr>
              <a:t> </a:t>
            </a:r>
            <a:r>
              <a:rPr lang="en-US" sz="3200" dirty="0" err="1">
                <a:latin typeface="Times New Roman" pitchFamily="18" charset="0"/>
              </a:rPr>
              <a:t>đường</a:t>
            </a:r>
            <a:r>
              <a:rPr lang="en-US" sz="3200" dirty="0">
                <a:latin typeface="Times New Roman" pitchFamily="18" charset="0"/>
              </a:rPr>
              <a:t> </a:t>
            </a:r>
            <a:r>
              <a:rPr lang="en-US" sz="3200" dirty="0" err="1">
                <a:latin typeface="Times New Roman" pitchFamily="18" charset="0"/>
              </a:rPr>
              <a:t>biểu</a:t>
            </a:r>
            <a:r>
              <a:rPr lang="en-US" sz="3200" dirty="0">
                <a:latin typeface="Times New Roman" pitchFamily="18" charset="0"/>
              </a:rPr>
              <a:t> </a:t>
            </a:r>
            <a:r>
              <a:rPr lang="en-US" sz="3200" dirty="0" err="1">
                <a:latin typeface="Times New Roman" pitchFamily="18" charset="0"/>
              </a:rPr>
              <a:t>diễn</a:t>
            </a:r>
            <a:r>
              <a:rPr lang="en-US" sz="3200" dirty="0">
                <a:latin typeface="Times New Roman" pitchFamily="18" charset="0"/>
              </a:rPr>
              <a:t> </a:t>
            </a:r>
            <a:r>
              <a:rPr lang="en-US" sz="3200" dirty="0" err="1">
                <a:latin typeface="Times New Roman" pitchFamily="18" charset="0"/>
              </a:rPr>
              <a:t>ứng</a:t>
            </a:r>
            <a:r>
              <a:rPr lang="en-US" sz="3200" dirty="0">
                <a:latin typeface="Times New Roman" pitchFamily="18" charset="0"/>
              </a:rPr>
              <a:t> </a:t>
            </a:r>
            <a:r>
              <a:rPr lang="en-US" sz="3200" dirty="0" err="1">
                <a:latin typeface="Times New Roman" pitchFamily="18" charset="0"/>
              </a:rPr>
              <a:t>với</a:t>
            </a:r>
            <a:r>
              <a:rPr lang="en-US" sz="3200" dirty="0">
                <a:latin typeface="Times New Roman" pitchFamily="18" charset="0"/>
              </a:rPr>
              <a:t> </a:t>
            </a:r>
            <a:r>
              <a:rPr lang="en-US" sz="3200" dirty="0" err="1">
                <a:latin typeface="Times New Roman" pitchFamily="18" charset="0"/>
              </a:rPr>
              <a:t>quá</a:t>
            </a:r>
            <a:r>
              <a:rPr lang="en-US" sz="3200" dirty="0">
                <a:latin typeface="Times New Roman" pitchFamily="18" charset="0"/>
              </a:rPr>
              <a:t> </a:t>
            </a:r>
            <a:r>
              <a:rPr lang="en-US" sz="3200" dirty="0" err="1">
                <a:latin typeface="Times New Roman" pitchFamily="18" charset="0"/>
              </a:rPr>
              <a:t>trình</a:t>
            </a:r>
            <a:r>
              <a:rPr lang="en-US" sz="3200" dirty="0">
                <a:latin typeface="Times New Roman" pitchFamily="18" charset="0"/>
              </a:rPr>
              <a:t> </a:t>
            </a:r>
            <a:r>
              <a:rPr lang="en-US" sz="3200" dirty="0" err="1">
                <a:latin typeface="Times New Roman" pitchFamily="18" charset="0"/>
              </a:rPr>
              <a:t>nào</a:t>
            </a:r>
            <a:r>
              <a:rPr lang="en-US" sz="3200" dirty="0">
                <a:latin typeface="Times New Roman" pitchFamily="18" charset="0"/>
              </a:rPr>
              <a:t>?</a:t>
            </a:r>
          </a:p>
        </p:txBody>
      </p:sp>
      <p:sp>
        <p:nvSpPr>
          <p:cNvPr id="15369" name="Text Box 9"/>
          <p:cNvSpPr txBox="1">
            <a:spLocks noChangeArrowheads="1"/>
          </p:cNvSpPr>
          <p:nvPr/>
        </p:nvSpPr>
        <p:spPr bwMode="auto">
          <a:xfrm>
            <a:off x="281362" y="2209809"/>
            <a:ext cx="4500197" cy="892552"/>
          </a:xfrm>
          <a:prstGeom prst="rect">
            <a:avLst/>
          </a:prstGeom>
          <a:noFill/>
          <a:ln w="9525">
            <a:noFill/>
            <a:miter lim="800000"/>
            <a:headEnd/>
            <a:tailEnd/>
          </a:ln>
        </p:spPr>
        <p:txBody>
          <a:bodyPr>
            <a:spAutoFit/>
          </a:bodyPr>
          <a:lstStyle/>
          <a:p>
            <a:pPr algn="just" eaLnBrk="1" hangingPunct="1"/>
            <a:r>
              <a:rPr lang="en-US" sz="2600" b="1">
                <a:solidFill>
                  <a:srgbClr val="C00000"/>
                </a:solidFill>
                <a:latin typeface="Times New Roman" pitchFamily="18" charset="0"/>
              </a:rPr>
              <a:t>AB là quá trình đang đun nước</a:t>
            </a:r>
          </a:p>
        </p:txBody>
      </p:sp>
      <p:sp>
        <p:nvSpPr>
          <p:cNvPr id="15370" name="Text Box 10"/>
          <p:cNvSpPr txBox="1">
            <a:spLocks noChangeArrowheads="1"/>
          </p:cNvSpPr>
          <p:nvPr/>
        </p:nvSpPr>
        <p:spPr bwMode="auto">
          <a:xfrm>
            <a:off x="281362" y="2895608"/>
            <a:ext cx="4289181" cy="892552"/>
          </a:xfrm>
          <a:prstGeom prst="rect">
            <a:avLst/>
          </a:prstGeom>
          <a:noFill/>
          <a:ln w="9525">
            <a:noFill/>
            <a:miter lim="800000"/>
            <a:headEnd/>
            <a:tailEnd/>
          </a:ln>
        </p:spPr>
        <p:txBody>
          <a:bodyPr>
            <a:spAutoFit/>
          </a:bodyPr>
          <a:lstStyle/>
          <a:p>
            <a:pPr algn="just" eaLnBrk="1" hangingPunct="1"/>
            <a:r>
              <a:rPr lang="en-US" sz="2600" b="1" dirty="0">
                <a:solidFill>
                  <a:srgbClr val="002060"/>
                </a:solidFill>
                <a:latin typeface="Times New Roman" pitchFamily="18" charset="0"/>
              </a:rPr>
              <a:t>BC </a:t>
            </a:r>
            <a:r>
              <a:rPr lang="en-US" sz="2600" b="1" dirty="0" err="1">
                <a:solidFill>
                  <a:srgbClr val="002060"/>
                </a:solidFill>
                <a:latin typeface="Times New Roman" pitchFamily="18" charset="0"/>
              </a:rPr>
              <a:t>là</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quá</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trình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nước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đang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sôi</a:t>
            </a:r>
            <a:endParaRPr lang="en-US" sz="2600" b="1" dirty="0">
              <a:solidFill>
                <a:srgbClr val="002060"/>
              </a:solidFill>
              <a:latin typeface="Times New Roman" pitchFamily="18" charset="0"/>
            </a:endParaRPr>
          </a:p>
        </p:txBody>
      </p:sp>
      <p:graphicFrame>
        <p:nvGraphicFramePr>
          <p:cNvPr id="15464" name="Group 104"/>
          <p:cNvGraphicFramePr>
            <a:graphicFrameLocks noGrp="1"/>
          </p:cNvGraphicFramePr>
          <p:nvPr/>
        </p:nvGraphicFramePr>
        <p:xfrm>
          <a:off x="5275385" y="3886200"/>
          <a:ext cx="3165228" cy="2590800"/>
        </p:xfrm>
        <a:graphic>
          <a:graphicData uri="http://schemas.openxmlformats.org/drawingml/2006/table">
            <a:tbl>
              <a:tblPr/>
              <a:tblGrid>
                <a:gridCol w="452804">
                  <a:extLst>
                    <a:ext uri="{9D8B030D-6E8A-4147-A177-3AD203B41FA5}">
                      <a16:colId xmlns:a16="http://schemas.microsoft.com/office/drawing/2014/main" val="20000"/>
                    </a:ext>
                  </a:extLst>
                </a:gridCol>
                <a:gridCol w="451338">
                  <a:extLst>
                    <a:ext uri="{9D8B030D-6E8A-4147-A177-3AD203B41FA5}">
                      <a16:colId xmlns:a16="http://schemas.microsoft.com/office/drawing/2014/main" val="20001"/>
                    </a:ext>
                  </a:extLst>
                </a:gridCol>
                <a:gridCol w="451338">
                  <a:extLst>
                    <a:ext uri="{9D8B030D-6E8A-4147-A177-3AD203B41FA5}">
                      <a16:colId xmlns:a16="http://schemas.microsoft.com/office/drawing/2014/main" val="20002"/>
                    </a:ext>
                  </a:extLst>
                </a:gridCol>
                <a:gridCol w="454269">
                  <a:extLst>
                    <a:ext uri="{9D8B030D-6E8A-4147-A177-3AD203B41FA5}">
                      <a16:colId xmlns:a16="http://schemas.microsoft.com/office/drawing/2014/main" val="20003"/>
                    </a:ext>
                  </a:extLst>
                </a:gridCol>
                <a:gridCol w="451338">
                  <a:extLst>
                    <a:ext uri="{9D8B030D-6E8A-4147-A177-3AD203B41FA5}">
                      <a16:colId xmlns:a16="http://schemas.microsoft.com/office/drawing/2014/main" val="20004"/>
                    </a:ext>
                  </a:extLst>
                </a:gridCol>
                <a:gridCol w="451338">
                  <a:extLst>
                    <a:ext uri="{9D8B030D-6E8A-4147-A177-3AD203B41FA5}">
                      <a16:colId xmlns:a16="http://schemas.microsoft.com/office/drawing/2014/main" val="20005"/>
                    </a:ext>
                  </a:extLst>
                </a:gridCol>
                <a:gridCol w="452803">
                  <a:extLst>
                    <a:ext uri="{9D8B030D-6E8A-4147-A177-3AD203B41FA5}">
                      <a16:colId xmlns:a16="http://schemas.microsoft.com/office/drawing/2014/main" val="20006"/>
                    </a:ext>
                  </a:extLst>
                </a:gridCol>
              </a:tblGrid>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5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320" name="Line 71"/>
          <p:cNvSpPr>
            <a:spLocks noChangeShapeType="1"/>
          </p:cNvSpPr>
          <p:nvPr/>
        </p:nvSpPr>
        <p:spPr bwMode="auto">
          <a:xfrm flipV="1">
            <a:off x="5275385" y="3505200"/>
            <a:ext cx="0" cy="533400"/>
          </a:xfrm>
          <a:prstGeom prst="line">
            <a:avLst/>
          </a:prstGeom>
          <a:noFill/>
          <a:ln w="28575">
            <a:solidFill>
              <a:schemeClr val="tx1"/>
            </a:solidFill>
            <a:round/>
            <a:headEnd/>
            <a:tailEnd type="triangle" w="med" len="med"/>
          </a:ln>
        </p:spPr>
        <p:txBody>
          <a:bodyPr/>
          <a:lstStyle/>
          <a:p>
            <a:endParaRPr lang="en-US"/>
          </a:p>
        </p:txBody>
      </p:sp>
      <p:sp>
        <p:nvSpPr>
          <p:cNvPr id="11321" name="Line 72"/>
          <p:cNvSpPr>
            <a:spLocks noChangeShapeType="1"/>
          </p:cNvSpPr>
          <p:nvPr/>
        </p:nvSpPr>
        <p:spPr bwMode="auto">
          <a:xfrm>
            <a:off x="8468463" y="6477000"/>
            <a:ext cx="209550" cy="0"/>
          </a:xfrm>
          <a:prstGeom prst="line">
            <a:avLst/>
          </a:prstGeom>
          <a:noFill/>
          <a:ln w="28575">
            <a:solidFill>
              <a:schemeClr val="tx1"/>
            </a:solidFill>
            <a:round/>
            <a:headEnd/>
            <a:tailEnd type="triangle" w="med" len="med"/>
          </a:ln>
        </p:spPr>
        <p:txBody>
          <a:bodyPr/>
          <a:lstStyle/>
          <a:p>
            <a:endParaRPr lang="en-US"/>
          </a:p>
        </p:txBody>
      </p:sp>
      <p:sp>
        <p:nvSpPr>
          <p:cNvPr id="11322" name="Text Box 73"/>
          <p:cNvSpPr txBox="1">
            <a:spLocks noChangeArrowheads="1"/>
          </p:cNvSpPr>
          <p:nvPr/>
        </p:nvSpPr>
        <p:spPr bwMode="auto">
          <a:xfrm>
            <a:off x="4879731" y="5653088"/>
            <a:ext cx="562708"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20</a:t>
            </a:r>
          </a:p>
        </p:txBody>
      </p:sp>
      <p:sp>
        <p:nvSpPr>
          <p:cNvPr id="11323" name="Text Box 75"/>
          <p:cNvSpPr txBox="1">
            <a:spLocks noChangeArrowheads="1"/>
          </p:cNvSpPr>
          <p:nvPr/>
        </p:nvSpPr>
        <p:spPr bwMode="auto">
          <a:xfrm>
            <a:off x="4925158" y="5195888"/>
            <a:ext cx="561242"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40</a:t>
            </a:r>
          </a:p>
        </p:txBody>
      </p:sp>
      <p:sp>
        <p:nvSpPr>
          <p:cNvPr id="11324" name="Text Box 76"/>
          <p:cNvSpPr txBox="1">
            <a:spLocks noChangeArrowheads="1"/>
          </p:cNvSpPr>
          <p:nvPr/>
        </p:nvSpPr>
        <p:spPr bwMode="auto">
          <a:xfrm>
            <a:off x="4925158" y="4662488"/>
            <a:ext cx="561242"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60</a:t>
            </a:r>
          </a:p>
        </p:txBody>
      </p:sp>
      <p:sp>
        <p:nvSpPr>
          <p:cNvPr id="11325" name="Text Box 77"/>
          <p:cNvSpPr txBox="1">
            <a:spLocks noChangeArrowheads="1"/>
          </p:cNvSpPr>
          <p:nvPr/>
        </p:nvSpPr>
        <p:spPr bwMode="auto">
          <a:xfrm>
            <a:off x="4925158" y="4052888"/>
            <a:ext cx="561242"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80</a:t>
            </a:r>
          </a:p>
        </p:txBody>
      </p:sp>
      <p:sp>
        <p:nvSpPr>
          <p:cNvPr id="11326" name="Text Box 78"/>
          <p:cNvSpPr txBox="1">
            <a:spLocks noChangeArrowheads="1"/>
          </p:cNvSpPr>
          <p:nvPr/>
        </p:nvSpPr>
        <p:spPr bwMode="auto">
          <a:xfrm>
            <a:off x="4783015" y="3657604"/>
            <a:ext cx="562708" cy="366713"/>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100</a:t>
            </a:r>
          </a:p>
        </p:txBody>
      </p:sp>
      <p:sp>
        <p:nvSpPr>
          <p:cNvPr id="11327" name="Text Box 80"/>
          <p:cNvSpPr txBox="1">
            <a:spLocks noChangeArrowheads="1"/>
          </p:cNvSpPr>
          <p:nvPr/>
        </p:nvSpPr>
        <p:spPr bwMode="auto">
          <a:xfrm>
            <a:off x="8510954" y="6211896"/>
            <a:ext cx="633046" cy="923330"/>
          </a:xfrm>
          <a:prstGeom prst="rect">
            <a:avLst/>
          </a:prstGeom>
          <a:noFill/>
          <a:ln w="9525">
            <a:noFill/>
            <a:miter lim="800000"/>
            <a:headEnd/>
            <a:tailEnd/>
          </a:ln>
        </p:spPr>
        <p:txBody>
          <a:bodyPr>
            <a:spAutoFit/>
          </a:bodyPr>
          <a:lstStyle/>
          <a:p>
            <a:pPr eaLnBrk="1" hangingPunct="1">
              <a:spcBef>
                <a:spcPct val="50000"/>
              </a:spcBef>
            </a:pPr>
            <a:r>
              <a:rPr lang="en-US" b="1">
                <a:latin typeface="Times New Roman" pitchFamily="18" charset="0"/>
                <a:cs typeface="Times New Roman" pitchFamily="18" charset="0"/>
              </a:rPr>
              <a:t>Thời gian</a:t>
            </a:r>
            <a:endParaRPr lang="en-US" b="1">
              <a:latin typeface=".VnTime" pitchFamily="34" charset="0"/>
            </a:endParaRPr>
          </a:p>
        </p:txBody>
      </p:sp>
      <p:sp>
        <p:nvSpPr>
          <p:cNvPr id="15441" name="Line 81"/>
          <p:cNvSpPr>
            <a:spLocks noChangeShapeType="1"/>
          </p:cNvSpPr>
          <p:nvPr/>
        </p:nvSpPr>
        <p:spPr bwMode="auto">
          <a:xfrm flipH="1">
            <a:off x="5275385" y="3886200"/>
            <a:ext cx="1828800" cy="2590800"/>
          </a:xfrm>
          <a:prstGeom prst="line">
            <a:avLst/>
          </a:prstGeom>
          <a:noFill/>
          <a:ln w="57150">
            <a:solidFill>
              <a:schemeClr val="folHlink"/>
            </a:solidFill>
            <a:round/>
            <a:headEnd/>
            <a:tailEnd/>
          </a:ln>
        </p:spPr>
        <p:txBody>
          <a:bodyPr/>
          <a:lstStyle/>
          <a:p>
            <a:endParaRPr lang="en-US"/>
          </a:p>
        </p:txBody>
      </p:sp>
      <p:sp>
        <p:nvSpPr>
          <p:cNvPr id="15442" name="Line 82"/>
          <p:cNvSpPr>
            <a:spLocks noChangeShapeType="1"/>
          </p:cNvSpPr>
          <p:nvPr/>
        </p:nvSpPr>
        <p:spPr bwMode="auto">
          <a:xfrm>
            <a:off x="7060223" y="3886200"/>
            <a:ext cx="1408235" cy="0"/>
          </a:xfrm>
          <a:prstGeom prst="line">
            <a:avLst/>
          </a:prstGeom>
          <a:noFill/>
          <a:ln w="57150">
            <a:solidFill>
              <a:srgbClr val="FF0066"/>
            </a:solidFill>
            <a:round/>
            <a:headEnd/>
            <a:tailEnd/>
          </a:ln>
        </p:spPr>
        <p:txBody>
          <a:bodyPr/>
          <a:lstStyle/>
          <a:p>
            <a:endParaRPr lang="en-US"/>
          </a:p>
        </p:txBody>
      </p:sp>
      <p:sp>
        <p:nvSpPr>
          <p:cNvPr id="15445" name="Rectangle 85"/>
          <p:cNvSpPr>
            <a:spLocks noChangeArrowheads="1"/>
          </p:cNvSpPr>
          <p:nvPr/>
        </p:nvSpPr>
        <p:spPr bwMode="auto">
          <a:xfrm>
            <a:off x="5035061" y="6338888"/>
            <a:ext cx="662354" cy="519112"/>
          </a:xfrm>
          <a:prstGeom prst="rect">
            <a:avLst/>
          </a:prstGeom>
          <a:noFill/>
          <a:ln w="9525">
            <a:noFill/>
            <a:miter lim="800000"/>
            <a:headEnd/>
            <a:tailEnd/>
          </a:ln>
        </p:spPr>
        <p:txBody>
          <a:bodyPr>
            <a:spAutoFit/>
          </a:bodyPr>
          <a:lstStyle/>
          <a:p>
            <a:pPr eaLnBrk="1" hangingPunct="1"/>
            <a:r>
              <a:rPr lang="en-US" sz="2800" b="1">
                <a:latin typeface="Times New Roman" pitchFamily="18" charset="0"/>
                <a:cs typeface="Times New Roman" pitchFamily="18" charset="0"/>
              </a:rPr>
              <a:t>A</a:t>
            </a:r>
          </a:p>
        </p:txBody>
      </p:sp>
      <p:sp>
        <p:nvSpPr>
          <p:cNvPr id="11331" name="Text Box 88"/>
          <p:cNvSpPr txBox="1">
            <a:spLocks noChangeArrowheads="1"/>
          </p:cNvSpPr>
          <p:nvPr/>
        </p:nvSpPr>
        <p:spPr bwMode="auto">
          <a:xfrm>
            <a:off x="4925158" y="6248417"/>
            <a:ext cx="279888" cy="366713"/>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0</a:t>
            </a:r>
          </a:p>
        </p:txBody>
      </p:sp>
      <p:sp>
        <p:nvSpPr>
          <p:cNvPr id="11332" name="Text Box 89"/>
          <p:cNvSpPr txBox="1">
            <a:spLocks noChangeArrowheads="1"/>
          </p:cNvSpPr>
          <p:nvPr/>
        </p:nvSpPr>
        <p:spPr bwMode="auto">
          <a:xfrm>
            <a:off x="5583115" y="6491288"/>
            <a:ext cx="281354"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1</a:t>
            </a:r>
          </a:p>
        </p:txBody>
      </p:sp>
      <p:sp>
        <p:nvSpPr>
          <p:cNvPr id="11333" name="Text Box 90"/>
          <p:cNvSpPr txBox="1">
            <a:spLocks noChangeArrowheads="1"/>
          </p:cNvSpPr>
          <p:nvPr/>
        </p:nvSpPr>
        <p:spPr bwMode="auto">
          <a:xfrm>
            <a:off x="6075485" y="6491288"/>
            <a:ext cx="281354"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2</a:t>
            </a:r>
          </a:p>
        </p:txBody>
      </p:sp>
      <p:sp>
        <p:nvSpPr>
          <p:cNvPr id="11334" name="Text Box 91"/>
          <p:cNvSpPr txBox="1">
            <a:spLocks noChangeArrowheads="1"/>
          </p:cNvSpPr>
          <p:nvPr/>
        </p:nvSpPr>
        <p:spPr bwMode="auto">
          <a:xfrm>
            <a:off x="6541477" y="6491288"/>
            <a:ext cx="281354"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3</a:t>
            </a:r>
          </a:p>
        </p:txBody>
      </p:sp>
      <p:sp>
        <p:nvSpPr>
          <p:cNvPr id="11335" name="Text Box 92"/>
          <p:cNvSpPr txBox="1">
            <a:spLocks noChangeArrowheads="1"/>
          </p:cNvSpPr>
          <p:nvPr/>
        </p:nvSpPr>
        <p:spPr bwMode="auto">
          <a:xfrm>
            <a:off x="6925416" y="6491288"/>
            <a:ext cx="279889"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4</a:t>
            </a:r>
          </a:p>
        </p:txBody>
      </p:sp>
      <p:sp>
        <p:nvSpPr>
          <p:cNvPr id="11336" name="Text Box 93"/>
          <p:cNvSpPr txBox="1">
            <a:spLocks noChangeArrowheads="1"/>
          </p:cNvSpPr>
          <p:nvPr/>
        </p:nvSpPr>
        <p:spPr bwMode="auto">
          <a:xfrm>
            <a:off x="7433897" y="6491288"/>
            <a:ext cx="281354"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5</a:t>
            </a:r>
          </a:p>
        </p:txBody>
      </p:sp>
      <p:sp>
        <p:nvSpPr>
          <p:cNvPr id="11337" name="Text Box 94"/>
          <p:cNvSpPr txBox="1">
            <a:spLocks noChangeArrowheads="1"/>
          </p:cNvSpPr>
          <p:nvPr/>
        </p:nvSpPr>
        <p:spPr bwMode="auto">
          <a:xfrm>
            <a:off x="7877908" y="6491288"/>
            <a:ext cx="281354"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6</a:t>
            </a:r>
          </a:p>
        </p:txBody>
      </p:sp>
      <p:sp>
        <p:nvSpPr>
          <p:cNvPr id="11338" name="Text Box 95"/>
          <p:cNvSpPr txBox="1">
            <a:spLocks noChangeArrowheads="1"/>
          </p:cNvSpPr>
          <p:nvPr/>
        </p:nvSpPr>
        <p:spPr bwMode="auto">
          <a:xfrm>
            <a:off x="8299938" y="6491288"/>
            <a:ext cx="282820" cy="366712"/>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cs typeface="Times New Roman" pitchFamily="18" charset="0"/>
              </a:rPr>
              <a:t>7</a:t>
            </a:r>
          </a:p>
        </p:txBody>
      </p:sp>
      <p:sp>
        <p:nvSpPr>
          <p:cNvPr id="15456" name="Rectangle 96"/>
          <p:cNvSpPr>
            <a:spLocks noChangeArrowheads="1"/>
          </p:cNvSpPr>
          <p:nvPr/>
        </p:nvSpPr>
        <p:spPr bwMode="auto">
          <a:xfrm>
            <a:off x="6893169" y="3443288"/>
            <a:ext cx="662354" cy="519112"/>
          </a:xfrm>
          <a:prstGeom prst="rect">
            <a:avLst/>
          </a:prstGeom>
          <a:noFill/>
          <a:ln w="9525">
            <a:noFill/>
            <a:miter lim="800000"/>
            <a:headEnd/>
            <a:tailEnd/>
          </a:ln>
        </p:spPr>
        <p:txBody>
          <a:bodyPr>
            <a:spAutoFit/>
          </a:bodyPr>
          <a:lstStyle/>
          <a:p>
            <a:pPr eaLnBrk="1" hangingPunct="1"/>
            <a:r>
              <a:rPr lang="en-US" sz="2800" b="1">
                <a:latin typeface="Times New Roman" pitchFamily="18" charset="0"/>
                <a:cs typeface="Times New Roman" pitchFamily="18" charset="0"/>
              </a:rPr>
              <a:t>B</a:t>
            </a:r>
          </a:p>
        </p:txBody>
      </p:sp>
      <p:sp>
        <p:nvSpPr>
          <p:cNvPr id="15457" name="Rectangle 97"/>
          <p:cNvSpPr>
            <a:spLocks noChangeArrowheads="1"/>
          </p:cNvSpPr>
          <p:nvPr/>
        </p:nvSpPr>
        <p:spPr bwMode="auto">
          <a:xfrm>
            <a:off x="8270631" y="3443288"/>
            <a:ext cx="662354" cy="519112"/>
          </a:xfrm>
          <a:prstGeom prst="rect">
            <a:avLst/>
          </a:prstGeom>
          <a:noFill/>
          <a:ln w="9525">
            <a:noFill/>
            <a:miter lim="800000"/>
            <a:headEnd/>
            <a:tailEnd/>
          </a:ln>
        </p:spPr>
        <p:txBody>
          <a:bodyPr>
            <a:spAutoFit/>
          </a:bodyPr>
          <a:lstStyle/>
          <a:p>
            <a:pPr eaLnBrk="1" hangingPunct="1"/>
            <a:r>
              <a:rPr lang="en-US" sz="2800" b="1">
                <a:latin typeface="Times New Roman" pitchFamily="18" charset="0"/>
                <a:cs typeface="Times New Roman" pitchFamily="18" charset="0"/>
              </a:rPr>
              <a:t>C</a:t>
            </a:r>
          </a:p>
        </p:txBody>
      </p:sp>
      <p:sp>
        <p:nvSpPr>
          <p:cNvPr id="11341" name="TextBox 85"/>
          <p:cNvSpPr txBox="1">
            <a:spLocks noChangeArrowheads="1"/>
          </p:cNvSpPr>
          <p:nvPr/>
        </p:nvSpPr>
        <p:spPr bwMode="auto">
          <a:xfrm>
            <a:off x="5345723" y="3429000"/>
            <a:ext cx="1477108"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Nhiệt độ</a:t>
            </a:r>
          </a:p>
        </p:txBody>
      </p:sp>
      <p:graphicFrame>
        <p:nvGraphicFramePr>
          <p:cNvPr id="37" name="Group 104"/>
          <p:cNvGraphicFramePr>
            <a:graphicFrameLocks noGrp="1"/>
          </p:cNvGraphicFramePr>
          <p:nvPr/>
        </p:nvGraphicFramePr>
        <p:xfrm>
          <a:off x="5416061" y="4038600"/>
          <a:ext cx="3165228" cy="2590800"/>
        </p:xfrm>
        <a:graphic>
          <a:graphicData uri="http://schemas.openxmlformats.org/drawingml/2006/table">
            <a:tbl>
              <a:tblPr/>
              <a:tblGrid>
                <a:gridCol w="452804">
                  <a:extLst>
                    <a:ext uri="{9D8B030D-6E8A-4147-A177-3AD203B41FA5}">
                      <a16:colId xmlns:a16="http://schemas.microsoft.com/office/drawing/2014/main" val="20000"/>
                    </a:ext>
                  </a:extLst>
                </a:gridCol>
                <a:gridCol w="451338">
                  <a:extLst>
                    <a:ext uri="{9D8B030D-6E8A-4147-A177-3AD203B41FA5}">
                      <a16:colId xmlns:a16="http://schemas.microsoft.com/office/drawing/2014/main" val="20001"/>
                    </a:ext>
                  </a:extLst>
                </a:gridCol>
                <a:gridCol w="451338">
                  <a:extLst>
                    <a:ext uri="{9D8B030D-6E8A-4147-A177-3AD203B41FA5}">
                      <a16:colId xmlns:a16="http://schemas.microsoft.com/office/drawing/2014/main" val="20002"/>
                    </a:ext>
                  </a:extLst>
                </a:gridCol>
                <a:gridCol w="454269">
                  <a:extLst>
                    <a:ext uri="{9D8B030D-6E8A-4147-A177-3AD203B41FA5}">
                      <a16:colId xmlns:a16="http://schemas.microsoft.com/office/drawing/2014/main" val="20003"/>
                    </a:ext>
                  </a:extLst>
                </a:gridCol>
                <a:gridCol w="451338">
                  <a:extLst>
                    <a:ext uri="{9D8B030D-6E8A-4147-A177-3AD203B41FA5}">
                      <a16:colId xmlns:a16="http://schemas.microsoft.com/office/drawing/2014/main" val="20004"/>
                    </a:ext>
                  </a:extLst>
                </a:gridCol>
                <a:gridCol w="451338">
                  <a:extLst>
                    <a:ext uri="{9D8B030D-6E8A-4147-A177-3AD203B41FA5}">
                      <a16:colId xmlns:a16="http://schemas.microsoft.com/office/drawing/2014/main" val="20005"/>
                    </a:ext>
                  </a:extLst>
                </a:gridCol>
                <a:gridCol w="452803">
                  <a:extLst>
                    <a:ext uri="{9D8B030D-6E8A-4147-A177-3AD203B41FA5}">
                      <a16:colId xmlns:a16="http://schemas.microsoft.com/office/drawing/2014/main" val="20006"/>
                    </a:ext>
                  </a:extLst>
                </a:gridCol>
              </a:tblGrid>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5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441"/>
                                        </p:tgtEl>
                                        <p:attrNameLst>
                                          <p:attrName>style.visibility</p:attrName>
                                        </p:attrNameLst>
                                      </p:cBhvr>
                                      <p:to>
                                        <p:strVal val="visible"/>
                                      </p:to>
                                    </p:set>
                                    <p:animEffect transition="in" filter="wipe(down)">
                                      <p:cBhvr>
                                        <p:cTn id="11" dur="500"/>
                                        <p:tgtEl>
                                          <p:spTgt spid="154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442"/>
                                        </p:tgtEl>
                                        <p:attrNameLst>
                                          <p:attrName>style.visibility</p:attrName>
                                        </p:attrNameLst>
                                      </p:cBhvr>
                                      <p:to>
                                        <p:strVal val="visible"/>
                                      </p:to>
                                    </p:set>
                                    <p:animEffect transition="in" filter="wipe(left)">
                                      <p:cBhvr>
                                        <p:cTn id="16" dur="500"/>
                                        <p:tgtEl>
                                          <p:spTgt spid="154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44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5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45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6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69" grpId="0" autoUpdateAnimBg="0"/>
      <p:bldP spid="15370" grpId="0" autoUpdateAnimBg="0"/>
      <p:bldP spid="15441" grpId="0" animBg="1"/>
      <p:bldP spid="15442" grpId="0" animBg="1"/>
      <p:bldP spid="15445" grpId="0"/>
      <p:bldP spid="15456" grpId="0"/>
      <p:bldP spid="154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533400"/>
          </a:xfrm>
          <a:ln w="28575">
            <a:solidFill>
              <a:srgbClr val="0066FF"/>
            </a:solidFill>
          </a:ln>
        </p:spPr>
        <p:txBody>
          <a:bodyPr/>
          <a:lstStyle/>
          <a:p>
            <a:pPr eaLnBrk="1" hangingPunct="1"/>
            <a:r>
              <a:rPr lang="en-US" sz="2800" b="1">
                <a:solidFill>
                  <a:srgbClr val="FF0000"/>
                </a:solidFill>
                <a:latin typeface="Times New Roman" pitchFamily="18" charset="0"/>
                <a:cs typeface="Times New Roman" pitchFamily="18" charset="0"/>
              </a:rPr>
              <a:t>Hình ảnh sử dụng hơi nước sôi để chạy máy</a:t>
            </a:r>
          </a:p>
        </p:txBody>
      </p:sp>
      <p:pic>
        <p:nvPicPr>
          <p:cNvPr id="12291" name="Picture 3" descr="Antique_Water_Boiler"/>
          <p:cNvPicPr>
            <a:picLocks noChangeAspect="1" noChangeArrowheads="1"/>
          </p:cNvPicPr>
          <p:nvPr/>
        </p:nvPicPr>
        <p:blipFill>
          <a:blip r:embed="rId2"/>
          <a:srcRect/>
          <a:stretch>
            <a:fillRect/>
          </a:stretch>
        </p:blipFill>
        <p:spPr bwMode="auto">
          <a:xfrm>
            <a:off x="1219200" y="1295400"/>
            <a:ext cx="6477000" cy="48148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đầu máy xe lửa5"/>
          <p:cNvPicPr>
            <a:picLocks noChangeAspect="1" noChangeArrowheads="1"/>
          </p:cNvPicPr>
          <p:nvPr/>
        </p:nvPicPr>
        <p:blipFill>
          <a:blip r:embed="rId2"/>
          <a:srcRect/>
          <a:stretch>
            <a:fillRect/>
          </a:stretch>
        </p:blipFill>
        <p:spPr bwMode="auto">
          <a:xfrm>
            <a:off x="838200" y="13"/>
            <a:ext cx="7467600" cy="5743575"/>
          </a:xfrm>
          <a:prstGeom prst="rect">
            <a:avLst/>
          </a:prstGeom>
          <a:noFill/>
          <a:ln w="9525">
            <a:noFill/>
            <a:miter lim="800000"/>
            <a:headEnd/>
            <a:tailEnd/>
          </a:ln>
        </p:spPr>
      </p:pic>
      <p:sp>
        <p:nvSpPr>
          <p:cNvPr id="13315" name="Text Box 3"/>
          <p:cNvSpPr txBox="1">
            <a:spLocks noChangeArrowheads="1"/>
          </p:cNvSpPr>
          <p:nvPr/>
        </p:nvSpPr>
        <p:spPr bwMode="auto">
          <a:xfrm>
            <a:off x="2057400" y="6172213"/>
            <a:ext cx="5410200" cy="466725"/>
          </a:xfrm>
          <a:prstGeom prst="rect">
            <a:avLst/>
          </a:prstGeom>
          <a:noFill/>
          <a:ln w="9525">
            <a:solidFill>
              <a:srgbClr val="0066FF"/>
            </a:solidFill>
            <a:miter lim="800000"/>
            <a:headEnd/>
            <a:tailEnd/>
          </a:ln>
        </p:spPr>
        <p:txBody>
          <a:bodyPr>
            <a:spAutoFit/>
          </a:bodyPr>
          <a:lstStyle/>
          <a:p>
            <a:pPr algn="ctr">
              <a:spcBef>
                <a:spcPct val="50000"/>
              </a:spcBef>
            </a:pPr>
            <a:r>
              <a:rPr lang="en-US" sz="2400" b="1">
                <a:solidFill>
                  <a:srgbClr val="FF0000"/>
                </a:solidFill>
                <a:latin typeface="Times New Roman" pitchFamily="18" charset="0"/>
                <a:cs typeface="Times New Roman" pitchFamily="18" charset="0"/>
              </a:rPr>
              <a:t>Tàu hỏa chạy bằng hơi nước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nhà máy nhiệt điên1"/>
          <p:cNvPicPr>
            <a:picLocks noChangeAspect="1" noChangeArrowheads="1"/>
          </p:cNvPicPr>
          <p:nvPr/>
        </p:nvPicPr>
        <p:blipFill>
          <a:blip r:embed="rId2"/>
          <a:srcRect/>
          <a:stretch>
            <a:fillRect/>
          </a:stretch>
        </p:blipFill>
        <p:spPr bwMode="auto">
          <a:xfrm>
            <a:off x="0" y="182574"/>
            <a:ext cx="9144000" cy="5608637"/>
          </a:xfrm>
          <a:prstGeom prst="rect">
            <a:avLst/>
          </a:prstGeom>
          <a:noFill/>
          <a:ln w="9525">
            <a:noFill/>
            <a:miter lim="800000"/>
            <a:headEnd/>
            <a:tailEnd/>
          </a:ln>
        </p:spPr>
      </p:pic>
      <p:sp>
        <p:nvSpPr>
          <p:cNvPr id="14339" name="Text Box 5"/>
          <p:cNvSpPr txBox="1">
            <a:spLocks noChangeArrowheads="1"/>
          </p:cNvSpPr>
          <p:nvPr/>
        </p:nvSpPr>
        <p:spPr bwMode="auto">
          <a:xfrm>
            <a:off x="304800" y="6096000"/>
            <a:ext cx="8610600" cy="406400"/>
          </a:xfrm>
          <a:prstGeom prst="rect">
            <a:avLst/>
          </a:prstGeom>
          <a:solidFill>
            <a:schemeClr val="accent1"/>
          </a:solidFill>
          <a:ln w="9525">
            <a:solidFill>
              <a:srgbClr val="0066FF"/>
            </a:solidFill>
            <a:miter lim="800000"/>
            <a:headEnd/>
            <a:tailEnd/>
          </a:ln>
        </p:spPr>
        <p:txBody>
          <a:bodyPr>
            <a:spAutoFit/>
          </a:bodyPr>
          <a:lstStyle/>
          <a:p>
            <a:pPr algn="ctr">
              <a:spcBef>
                <a:spcPct val="50000"/>
              </a:spcBef>
            </a:pPr>
            <a:r>
              <a:rPr lang="en-US" sz="2000" b="1">
                <a:solidFill>
                  <a:srgbClr val="FF0000"/>
                </a:solidFill>
                <a:latin typeface="Times New Roman" pitchFamily="18" charset="0"/>
                <a:cs typeface="Times New Roman" pitchFamily="18" charset="0"/>
              </a:rPr>
              <a:t>Nhà máy nhiệt điện dùng hơi nước để chạy máy phát điện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58578_20090924161044_aqh1246351564_"/>
          <p:cNvPicPr>
            <a:picLocks noChangeAspect="1" noChangeArrowheads="1"/>
          </p:cNvPicPr>
          <p:nvPr/>
        </p:nvPicPr>
        <p:blipFill>
          <a:blip r:embed="rId2"/>
          <a:srcRect/>
          <a:stretch>
            <a:fillRect/>
          </a:stretch>
        </p:blipFill>
        <p:spPr bwMode="auto">
          <a:xfrm>
            <a:off x="5486400" y="9"/>
            <a:ext cx="2857500" cy="3343275"/>
          </a:xfrm>
          <a:prstGeom prst="rect">
            <a:avLst/>
          </a:prstGeom>
          <a:noFill/>
          <a:ln w="9525">
            <a:noFill/>
            <a:miter lim="800000"/>
            <a:headEnd/>
            <a:tailEnd/>
          </a:ln>
        </p:spPr>
      </p:pic>
      <p:pic>
        <p:nvPicPr>
          <p:cNvPr id="15363" name="Picture 5" descr="NAS18-DM-INOX"/>
          <p:cNvPicPr>
            <a:picLocks noChangeAspect="1" noChangeArrowheads="1"/>
          </p:cNvPicPr>
          <p:nvPr/>
        </p:nvPicPr>
        <p:blipFill>
          <a:blip r:embed="rId3"/>
          <a:srcRect/>
          <a:stretch>
            <a:fillRect/>
          </a:stretch>
        </p:blipFill>
        <p:spPr bwMode="auto">
          <a:xfrm>
            <a:off x="4495800" y="3279784"/>
            <a:ext cx="4648200" cy="3578225"/>
          </a:xfrm>
          <a:prstGeom prst="rect">
            <a:avLst/>
          </a:prstGeom>
          <a:noFill/>
          <a:ln w="9525">
            <a:noFill/>
            <a:miter lim="800000"/>
            <a:headEnd/>
            <a:tailEnd/>
          </a:ln>
        </p:spPr>
      </p:pic>
      <p:sp>
        <p:nvSpPr>
          <p:cNvPr id="147462" name="Text Box 6"/>
          <p:cNvSpPr txBox="1">
            <a:spLocks noChangeArrowheads="1"/>
          </p:cNvSpPr>
          <p:nvPr/>
        </p:nvSpPr>
        <p:spPr bwMode="auto">
          <a:xfrm>
            <a:off x="228600" y="533405"/>
            <a:ext cx="4572000" cy="3539430"/>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Nhiệt độ sôi của chất lỏng còn phụ thuộc áp suất trên mặt thoáng. Áp suất trên mặt thoáng càng lớn thì nhiệt độ sôi của chất lỏng càng cao. Do đó trong nồi áp suất, nhiệt độ sôi của nước cao hơn 100</a:t>
            </a:r>
            <a:r>
              <a:rPr lang="en-US" sz="2800" b="1" baseline="30000">
                <a:latin typeface="Times New Roman" pitchFamily="18" charset="0"/>
                <a:cs typeface="Times New Roman" pitchFamily="18" charset="0"/>
              </a:rPr>
              <a:t>0</a:t>
            </a:r>
            <a:r>
              <a:rPr lang="en-US" sz="2800" b="1">
                <a:latin typeface="Times New Roman" pitchFamily="18" charset="0"/>
                <a:cs typeface="Times New Roman"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box(in)">
                                      <p:cBhvr>
                                        <p:cTn id="7" dur="500"/>
                                        <p:tgtEl>
                                          <p:spTgt spid="14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04800" y="1371600"/>
            <a:ext cx="8382000" cy="1066800"/>
          </a:xfrm>
          <a:prstGeom prst="rect">
            <a:avLst/>
          </a:prstGeom>
          <a:noFill/>
          <a:ln w="9525">
            <a:noFill/>
            <a:miter lim="800000"/>
            <a:headEnd/>
            <a:tailEnd/>
          </a:ln>
        </p:spPr>
        <p:txBody>
          <a:bodyPr>
            <a:spAutoFit/>
          </a:bodyPr>
          <a:lstStyle/>
          <a:p>
            <a:pPr eaLnBrk="1" hangingPunct="1"/>
            <a:r>
              <a:rPr lang="en-US" altLang="en-US" sz="3200" dirty="0">
                <a:solidFill>
                  <a:srgbClr val="00B050"/>
                </a:solidFill>
                <a:latin typeface="Times New Roman" pitchFamily="18" charset="0"/>
                <a:cs typeface="Times New Roman" pitchFamily="18" charset="0"/>
              </a:rPr>
              <a:t>  </a:t>
            </a:r>
            <a:r>
              <a:rPr lang="en-US" altLang="en-US" sz="3200" dirty="0" err="1">
                <a:solidFill>
                  <a:srgbClr val="00B050"/>
                </a:solidFill>
                <a:latin typeface="Times New Roman" pitchFamily="18" charset="0"/>
                <a:cs typeface="Times New Roman" pitchFamily="18" charset="0"/>
              </a:rPr>
              <a:t>Câu</a:t>
            </a:r>
            <a:r>
              <a:rPr lang="en-US" altLang="en-US" sz="3200" dirty="0">
                <a:solidFill>
                  <a:srgbClr val="00B050"/>
                </a:solidFill>
                <a:latin typeface="Times New Roman" pitchFamily="18" charset="0"/>
                <a:cs typeface="Times New Roman" pitchFamily="18" charset="0"/>
              </a:rPr>
              <a:t> 2: </a:t>
            </a:r>
            <a:r>
              <a:rPr lang="en-US" altLang="en-US" sz="3200" i="1" dirty="0">
                <a:solidFill>
                  <a:srgbClr val="00B050"/>
                </a:solidFill>
                <a:latin typeface="Times New Roman" pitchFamily="18" charset="0"/>
                <a:cs typeface="Times New Roman" pitchFamily="18" charset="0"/>
              </a:rPr>
              <a:t>: </a:t>
            </a:r>
            <a:r>
              <a:rPr lang="en-US" altLang="en-US" sz="3200" i="1" dirty="0" err="1">
                <a:solidFill>
                  <a:srgbClr val="00B050"/>
                </a:solidFill>
                <a:latin typeface="Times New Roman" pitchFamily="18" charset="0"/>
                <a:cs typeface="Times New Roman" pitchFamily="18" charset="0"/>
              </a:rPr>
              <a:t>Tại</a:t>
            </a:r>
            <a:r>
              <a:rPr lang="en-US" altLang="en-US" sz="3200" i="1" dirty="0">
                <a:solidFill>
                  <a:srgbClr val="00B050"/>
                </a:solidFill>
                <a:latin typeface="Times New Roman" pitchFamily="18" charset="0"/>
                <a:cs typeface="Times New Roman" pitchFamily="18" charset="0"/>
              </a:rPr>
              <a:t> </a:t>
            </a:r>
            <a:r>
              <a:rPr lang="en-US" altLang="en-US" sz="3200" i="1" dirty="0" err="1">
                <a:solidFill>
                  <a:srgbClr val="00B050"/>
                </a:solidFill>
                <a:latin typeface="Times New Roman" pitchFamily="18" charset="0"/>
                <a:cs typeface="Times New Roman" pitchFamily="18" charset="0"/>
              </a:rPr>
              <a:t>sao</a:t>
            </a:r>
            <a:r>
              <a:rPr lang="en-US" altLang="en-US" sz="3200" i="1" dirty="0">
                <a:solidFill>
                  <a:srgbClr val="00B050"/>
                </a:solidFill>
                <a:latin typeface="Times New Roman" pitchFamily="18" charset="0"/>
                <a:cs typeface="Times New Roman" pitchFamily="18" charset="0"/>
              </a:rPr>
              <a:t> </a:t>
            </a:r>
            <a:r>
              <a:rPr lang="en-US" altLang="en-US" sz="3200" i="1" dirty="0" err="1">
                <a:solidFill>
                  <a:srgbClr val="00B050"/>
                </a:solidFill>
                <a:latin typeface="Times New Roman" pitchFamily="18" charset="0"/>
                <a:cs typeface="Times New Roman" pitchFamily="18" charset="0"/>
              </a:rPr>
              <a:t>giọt</a:t>
            </a:r>
            <a:r>
              <a:rPr lang="en-US" altLang="en-US" sz="3200" i="1" dirty="0">
                <a:solidFill>
                  <a:srgbClr val="00B050"/>
                </a:solidFill>
                <a:latin typeface="Times New Roman" pitchFamily="18" charset="0"/>
                <a:cs typeface="Times New Roman" pitchFamily="18" charset="0"/>
              </a:rPr>
              <a:t> </a:t>
            </a:r>
            <a:r>
              <a:rPr lang="en-US" altLang="en-US" sz="3200" i="1" dirty="0" err="1">
                <a:solidFill>
                  <a:srgbClr val="00B050"/>
                </a:solidFill>
                <a:latin typeface="Times New Roman" pitchFamily="18" charset="0"/>
                <a:cs typeface="Times New Roman" pitchFamily="18" charset="0"/>
              </a:rPr>
              <a:t>nước</a:t>
            </a:r>
            <a:r>
              <a:rPr lang="en-US" altLang="en-US" sz="3200" i="1" dirty="0">
                <a:solidFill>
                  <a:srgbClr val="00B050"/>
                </a:solidFill>
                <a:latin typeface="Times New Roman" pitchFamily="18" charset="0"/>
                <a:cs typeface="Times New Roman" pitchFamily="18" charset="0"/>
              </a:rPr>
              <a:t> </a:t>
            </a:r>
            <a:r>
              <a:rPr lang="en-US" altLang="en-US" sz="3200" i="1" dirty="0" err="1">
                <a:solidFill>
                  <a:srgbClr val="00B050"/>
                </a:solidFill>
                <a:latin typeface="Times New Roman" pitchFamily="18" charset="0"/>
                <a:cs typeface="Times New Roman" pitchFamily="18" charset="0"/>
              </a:rPr>
              <a:t>đọng</a:t>
            </a:r>
            <a:r>
              <a:rPr lang="en-US" altLang="en-US" sz="3200" i="1" dirty="0">
                <a:solidFill>
                  <a:srgbClr val="00B050"/>
                </a:solidFill>
                <a:latin typeface="Times New Roman" pitchFamily="18" charset="0"/>
                <a:cs typeface="Times New Roman" pitchFamily="18" charset="0"/>
              </a:rPr>
              <a:t> </a:t>
            </a:r>
            <a:r>
              <a:rPr lang="en-US" altLang="en-US" sz="3200" i="1" dirty="0" err="1">
                <a:solidFill>
                  <a:srgbClr val="00B050"/>
                </a:solidFill>
                <a:latin typeface="Times New Roman" pitchFamily="18" charset="0"/>
                <a:cs typeface="Times New Roman" pitchFamily="18" charset="0"/>
              </a:rPr>
              <a:t>trên</a:t>
            </a:r>
            <a:r>
              <a:rPr lang="en-US" altLang="en-US" sz="3200" i="1" dirty="0">
                <a:solidFill>
                  <a:srgbClr val="00B050"/>
                </a:solidFill>
                <a:latin typeface="Times New Roman" pitchFamily="18" charset="0"/>
                <a:cs typeface="Times New Roman" pitchFamily="18" charset="0"/>
              </a:rPr>
              <a:t> </a:t>
            </a:r>
            <a:r>
              <a:rPr lang="en-US" altLang="en-US" sz="3200" i="1" dirty="0" err="1">
                <a:solidFill>
                  <a:srgbClr val="00B050"/>
                </a:solidFill>
                <a:latin typeface="Times New Roman" pitchFamily="18" charset="0"/>
                <a:cs typeface="Times New Roman" pitchFamily="18" charset="0"/>
              </a:rPr>
              <a:t>lá</a:t>
            </a:r>
            <a:r>
              <a:rPr lang="en-US" altLang="en-US" sz="3200" i="1" dirty="0">
                <a:solidFill>
                  <a:srgbClr val="00B050"/>
                </a:solidFill>
                <a:latin typeface="Times New Roman" pitchFamily="18" charset="0"/>
                <a:cs typeface="Times New Roman" pitchFamily="18" charset="0"/>
              </a:rPr>
              <a:t> </a:t>
            </a:r>
            <a:r>
              <a:rPr lang="en-US" altLang="en-US" sz="3200" i="1" dirty="0" err="1">
                <a:solidFill>
                  <a:srgbClr val="00B050"/>
                </a:solidFill>
                <a:latin typeface="Times New Roman" pitchFamily="18" charset="0"/>
                <a:cs typeface="Times New Roman" pitchFamily="18" charset="0"/>
              </a:rPr>
              <a:t>vào</a:t>
            </a:r>
            <a:r>
              <a:rPr lang="en-US" altLang="en-US" sz="3200" i="1" dirty="0">
                <a:solidFill>
                  <a:srgbClr val="00B050"/>
                </a:solidFill>
                <a:latin typeface="Times New Roman" pitchFamily="18" charset="0"/>
                <a:cs typeface="Times New Roman" pitchFamily="18" charset="0"/>
              </a:rPr>
              <a:t> ban </a:t>
            </a:r>
            <a:r>
              <a:rPr lang="en-US" altLang="en-US" sz="3200" i="1" dirty="0" err="1">
                <a:solidFill>
                  <a:srgbClr val="00B050"/>
                </a:solidFill>
                <a:latin typeface="Times New Roman" pitchFamily="18" charset="0"/>
                <a:cs typeface="Times New Roman" pitchFamily="18" charset="0"/>
              </a:rPr>
              <a:t>đêm</a:t>
            </a:r>
            <a:r>
              <a:rPr lang="en-US" altLang="en-US" sz="3200" i="1" dirty="0">
                <a:solidFill>
                  <a:srgbClr val="00B050"/>
                </a:solidFill>
                <a:latin typeface="Times New Roman" pitchFamily="18" charset="0"/>
                <a:cs typeface="Times New Roman" pitchFamily="18" charset="0"/>
              </a:rPr>
              <a:t>?</a:t>
            </a:r>
            <a:endParaRPr lang="en-US" altLang="en-US" sz="3200" dirty="0">
              <a:solidFill>
                <a:srgbClr val="00B050"/>
              </a:solidFill>
              <a:latin typeface="Times New Roman" pitchFamily="18" charset="0"/>
              <a:cs typeface="Times New Roman" pitchFamily="18" charset="0"/>
            </a:endParaRPr>
          </a:p>
        </p:txBody>
      </p:sp>
      <p:sp>
        <p:nvSpPr>
          <p:cNvPr id="4099" name="TextBox 4"/>
          <p:cNvSpPr txBox="1">
            <a:spLocks noChangeArrowheads="1"/>
          </p:cNvSpPr>
          <p:nvPr/>
        </p:nvSpPr>
        <p:spPr bwMode="auto">
          <a:xfrm>
            <a:off x="1066800" y="2362200"/>
            <a:ext cx="7423150" cy="579438"/>
          </a:xfrm>
          <a:prstGeom prst="rect">
            <a:avLst/>
          </a:prstGeom>
          <a:noFill/>
          <a:ln w="9525">
            <a:noFill/>
            <a:miter lim="800000"/>
            <a:headEnd/>
            <a:tailEnd/>
          </a:ln>
        </p:spPr>
        <p:txBody>
          <a:bodyPr>
            <a:spAutoFit/>
          </a:bodyPr>
          <a:lstStyle/>
          <a:p>
            <a:pPr eaLnBrk="1" hangingPunct="1"/>
            <a:r>
              <a:rPr lang="en-US" altLang="en-US" sz="3200">
                <a:latin typeface="Times New Roman" pitchFamily="18" charset="0"/>
                <a:cs typeface="Times New Roman" pitchFamily="18" charset="0"/>
              </a:rPr>
              <a:t> </a:t>
            </a:r>
          </a:p>
        </p:txBody>
      </p:sp>
      <p:pic>
        <p:nvPicPr>
          <p:cNvPr id="4100" name="Picture 5" descr="j0292112"/>
          <p:cNvPicPr>
            <a:picLocks noChangeAspect="1" noChangeArrowheads="1"/>
          </p:cNvPicPr>
          <p:nvPr/>
        </p:nvPicPr>
        <p:blipFill>
          <a:blip r:embed="rId2"/>
          <a:srcRect/>
          <a:stretch>
            <a:fillRect/>
          </a:stretch>
        </p:blipFill>
        <p:spPr bwMode="auto">
          <a:xfrm>
            <a:off x="7373938" y="5145088"/>
            <a:ext cx="1600200" cy="1585912"/>
          </a:xfrm>
          <a:prstGeom prst="rect">
            <a:avLst/>
          </a:prstGeom>
          <a:noFill/>
          <a:ln w="9525">
            <a:noFill/>
            <a:miter lim="800000"/>
            <a:headEnd/>
            <a:tailEnd/>
          </a:ln>
        </p:spPr>
      </p:pic>
      <p:sp>
        <p:nvSpPr>
          <p:cNvPr id="4106" name="Text Box 10"/>
          <p:cNvSpPr txBox="1">
            <a:spLocks noChangeArrowheads="1"/>
          </p:cNvSpPr>
          <p:nvPr/>
        </p:nvSpPr>
        <p:spPr bwMode="auto">
          <a:xfrm>
            <a:off x="4114800" y="3048027"/>
            <a:ext cx="4191000" cy="2554545"/>
          </a:xfrm>
          <a:prstGeom prst="rect">
            <a:avLst/>
          </a:prstGeom>
          <a:noFill/>
          <a:ln w="9525">
            <a:noFill/>
            <a:miter lim="800000"/>
            <a:headEnd/>
            <a:tailEnd/>
          </a:ln>
        </p:spPr>
        <p:txBody>
          <a:bodyPr>
            <a:spAutoFit/>
          </a:bodyPr>
          <a:lstStyle/>
          <a:p>
            <a:pPr eaLnBrk="1" hangingPunct="1">
              <a:spcBef>
                <a:spcPct val="50000"/>
              </a:spcBef>
            </a:pPr>
            <a:r>
              <a:rPr lang="en-US" altLang="en-US" sz="3200">
                <a:latin typeface="Times New Roman" pitchFamily="18" charset="0"/>
              </a:rPr>
              <a:t>    Vì hơi nước trong không khí ban đêm gặp lạnh, ngưng tụ lại thành các giọt sương đọng trên lá.</a:t>
            </a:r>
          </a:p>
        </p:txBody>
      </p:sp>
      <p:pic>
        <p:nvPicPr>
          <p:cNvPr id="4107" name="Picture 11" descr="imagesCA1G8G4N"/>
          <p:cNvPicPr>
            <a:picLocks noChangeAspect="1" noChangeArrowheads="1"/>
          </p:cNvPicPr>
          <p:nvPr/>
        </p:nvPicPr>
        <p:blipFill>
          <a:blip r:embed="rId3"/>
          <a:srcRect/>
          <a:stretch>
            <a:fillRect/>
          </a:stretch>
        </p:blipFill>
        <p:spPr bwMode="auto">
          <a:xfrm>
            <a:off x="838200" y="2819400"/>
            <a:ext cx="30480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checkerboard(across)">
                                      <p:cBhvr>
                                        <p:cTn id="7" dur="500"/>
                                        <p:tgtEl>
                                          <p:spTgt spid="307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107"/>
                                        </p:tgtEl>
                                        <p:attrNameLst>
                                          <p:attrName>style.visibility</p:attrName>
                                        </p:attrNameLst>
                                      </p:cBhvr>
                                      <p:to>
                                        <p:strVal val="visible"/>
                                      </p:to>
                                    </p:set>
                                    <p:animEffect transition="in" filter="diamond(in)">
                                      <p:cBhvr>
                                        <p:cTn id="10" dur="1000"/>
                                        <p:tgtEl>
                                          <p:spTgt spid="41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anim calcmode="lin" valueType="num">
                                      <p:cBhvr>
                                        <p:cTn id="15" dur="1000" fill="hold"/>
                                        <p:tgtEl>
                                          <p:spTgt spid="4106"/>
                                        </p:tgtEl>
                                        <p:attrNameLst>
                                          <p:attrName>ppt_x</p:attrName>
                                        </p:attrNameLst>
                                      </p:cBhvr>
                                      <p:tavLst>
                                        <p:tav tm="0">
                                          <p:val>
                                            <p:strVal val="#ppt_x-.2"/>
                                          </p:val>
                                        </p:tav>
                                        <p:tav tm="100000">
                                          <p:val>
                                            <p:strVal val="#ppt_x"/>
                                          </p:val>
                                        </p:tav>
                                      </p:tavLst>
                                    </p:anim>
                                    <p:anim calcmode="lin" valueType="num">
                                      <p:cBhvr>
                                        <p:cTn id="16" dur="1000" fill="hold"/>
                                        <p:tgtEl>
                                          <p:spTgt spid="410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533400" y="76207"/>
            <a:ext cx="6858000" cy="519113"/>
          </a:xfrm>
          <a:prstGeom prst="rect">
            <a:avLst/>
          </a:prstGeom>
          <a:noFill/>
          <a:ln w="9525">
            <a:noFill/>
            <a:miter lim="800000"/>
            <a:headEnd/>
            <a:tailEnd/>
          </a:ln>
        </p:spPr>
        <p:txBody>
          <a:bodyPr>
            <a:spAutoFit/>
          </a:bodyPr>
          <a:lstStyle/>
          <a:p>
            <a:pPr>
              <a:spcBef>
                <a:spcPct val="50000"/>
              </a:spcBef>
            </a:pPr>
            <a:r>
              <a:rPr lang="en-US" sz="2800" b="1" i="1">
                <a:solidFill>
                  <a:srgbClr val="FF3300"/>
                </a:solidFill>
                <a:latin typeface="Times New Roman" pitchFamily="18" charset="0"/>
              </a:rPr>
              <a:t>                     CÓ THỂ EM CHƯA BIẾT</a:t>
            </a:r>
          </a:p>
        </p:txBody>
      </p:sp>
      <p:sp>
        <p:nvSpPr>
          <p:cNvPr id="17411" name="Text Box 6"/>
          <p:cNvSpPr txBox="1">
            <a:spLocks noChangeArrowheads="1"/>
          </p:cNvSpPr>
          <p:nvPr/>
        </p:nvSpPr>
        <p:spPr bwMode="auto">
          <a:xfrm>
            <a:off x="76200" y="1160469"/>
            <a:ext cx="4876800" cy="6001643"/>
          </a:xfrm>
          <a:prstGeom prst="rect">
            <a:avLst/>
          </a:prstGeom>
          <a:noFill/>
          <a:ln w="9525">
            <a:noFill/>
            <a:miter lim="800000"/>
            <a:headEnd/>
            <a:tailEnd/>
          </a:ln>
        </p:spPr>
        <p:txBody>
          <a:bodyPr>
            <a:spAutoFit/>
          </a:bodyPr>
          <a:lstStyle/>
          <a:p>
            <a:pPr>
              <a:spcBef>
                <a:spcPct val="50000"/>
              </a:spcBef>
              <a:buFontTx/>
              <a:buChar char="-"/>
            </a:pPr>
            <a:r>
              <a:rPr lang="en-US" sz="2400">
                <a:latin typeface="Times New Roman" pitchFamily="18" charset="0"/>
              </a:rPr>
              <a:t>Nhiệt độ sôi của chất lỏng còn phụ thuộc áp suất trên mặt thoáng. Áp suất trên mặt thoáng càng lớn thì nhiệt độ sôi của chất lỏng càng cao. Do đó trong nồi áp suất, nhiệt độ sôi của nước cao hơn 100</a:t>
            </a:r>
            <a:r>
              <a:rPr lang="en-US" sz="2400" baseline="30000">
                <a:latin typeface="Times New Roman" pitchFamily="18" charset="0"/>
              </a:rPr>
              <a:t>0</a:t>
            </a:r>
            <a:r>
              <a:rPr lang="en-US" sz="2400">
                <a:latin typeface="Times New Roman" pitchFamily="18" charset="0"/>
              </a:rPr>
              <a:t>C.</a:t>
            </a:r>
          </a:p>
          <a:p>
            <a:pPr>
              <a:spcBef>
                <a:spcPct val="50000"/>
              </a:spcBef>
              <a:buFontTx/>
              <a:buChar char="-"/>
            </a:pPr>
            <a:r>
              <a:rPr lang="en-US" sz="2400">
                <a:latin typeface="Times New Roman" pitchFamily="18" charset="0"/>
              </a:rPr>
              <a:t> Hình 29.2 vẽ đường biểu diễn sự phụ thuộc của nhiệt độ sôi của nước vào độ cao so với mặt nước biển khi độ cao này không lớn lắm.</a:t>
            </a:r>
          </a:p>
          <a:p>
            <a:pPr>
              <a:spcBef>
                <a:spcPct val="50000"/>
              </a:spcBef>
            </a:pPr>
            <a:r>
              <a:rPr lang="en-US" sz="2400">
                <a:latin typeface="Times New Roman" pitchFamily="18" charset="0"/>
              </a:rPr>
              <a:t>Đỉnh Phăng xi Păng thuộc dãy Hoàng Liên Sơn cao 3200m so với mặt biển, là đỉnh núi cao nhất nước ta. Hãy dựa vào đồ thị để tìm nhiệt độ sôi của nước ở đây.</a:t>
            </a:r>
          </a:p>
        </p:txBody>
      </p:sp>
      <p:grpSp>
        <p:nvGrpSpPr>
          <p:cNvPr id="2" name="Group 40"/>
          <p:cNvGrpSpPr>
            <a:grpSpLocks/>
          </p:cNvGrpSpPr>
          <p:nvPr/>
        </p:nvGrpSpPr>
        <p:grpSpPr bwMode="auto">
          <a:xfrm>
            <a:off x="4767261" y="990600"/>
            <a:ext cx="4666882" cy="4343400"/>
            <a:chOff x="3051" y="624"/>
            <a:chExt cx="2940" cy="2736"/>
          </a:xfrm>
        </p:grpSpPr>
        <p:sp>
          <p:nvSpPr>
            <p:cNvPr id="16389" name="Line 7"/>
            <p:cNvSpPr>
              <a:spLocks noChangeShapeType="1"/>
            </p:cNvSpPr>
            <p:nvPr/>
          </p:nvSpPr>
          <p:spPr bwMode="auto">
            <a:xfrm flipV="1">
              <a:off x="3576" y="624"/>
              <a:ext cx="0" cy="1910"/>
            </a:xfrm>
            <a:prstGeom prst="line">
              <a:avLst/>
            </a:prstGeom>
            <a:noFill/>
            <a:ln w="9525">
              <a:solidFill>
                <a:schemeClr val="tx1"/>
              </a:solidFill>
              <a:round/>
              <a:headEnd/>
              <a:tailEnd type="triangle" w="med" len="med"/>
            </a:ln>
          </p:spPr>
          <p:txBody>
            <a:bodyPr/>
            <a:lstStyle/>
            <a:p>
              <a:endParaRPr lang="en-US"/>
            </a:p>
          </p:txBody>
        </p:sp>
        <p:sp>
          <p:nvSpPr>
            <p:cNvPr id="16390" name="Line 8"/>
            <p:cNvSpPr>
              <a:spLocks noChangeShapeType="1"/>
            </p:cNvSpPr>
            <p:nvPr/>
          </p:nvSpPr>
          <p:spPr bwMode="auto">
            <a:xfrm>
              <a:off x="3576" y="2534"/>
              <a:ext cx="2243" cy="0"/>
            </a:xfrm>
            <a:prstGeom prst="line">
              <a:avLst/>
            </a:prstGeom>
            <a:noFill/>
            <a:ln w="9525">
              <a:solidFill>
                <a:schemeClr val="tx1"/>
              </a:solidFill>
              <a:round/>
              <a:headEnd/>
              <a:tailEnd type="triangle" w="med" len="med"/>
            </a:ln>
          </p:spPr>
          <p:txBody>
            <a:bodyPr/>
            <a:lstStyle/>
            <a:p>
              <a:endParaRPr lang="en-US"/>
            </a:p>
          </p:txBody>
        </p:sp>
        <p:sp>
          <p:nvSpPr>
            <p:cNvPr id="16391" name="Line 9"/>
            <p:cNvSpPr>
              <a:spLocks noChangeShapeType="1"/>
            </p:cNvSpPr>
            <p:nvPr/>
          </p:nvSpPr>
          <p:spPr bwMode="auto">
            <a:xfrm>
              <a:off x="3576" y="2317"/>
              <a:ext cx="1898" cy="0"/>
            </a:xfrm>
            <a:prstGeom prst="line">
              <a:avLst/>
            </a:prstGeom>
            <a:noFill/>
            <a:ln w="9525">
              <a:solidFill>
                <a:schemeClr val="tx1"/>
              </a:solidFill>
              <a:round/>
              <a:headEnd/>
              <a:tailEnd/>
            </a:ln>
          </p:spPr>
          <p:txBody>
            <a:bodyPr/>
            <a:lstStyle/>
            <a:p>
              <a:endParaRPr lang="en-US"/>
            </a:p>
          </p:txBody>
        </p:sp>
        <p:sp>
          <p:nvSpPr>
            <p:cNvPr id="16392" name="Line 10"/>
            <p:cNvSpPr>
              <a:spLocks noChangeShapeType="1"/>
            </p:cNvSpPr>
            <p:nvPr/>
          </p:nvSpPr>
          <p:spPr bwMode="auto">
            <a:xfrm>
              <a:off x="3568" y="1883"/>
              <a:ext cx="1898" cy="0"/>
            </a:xfrm>
            <a:prstGeom prst="line">
              <a:avLst/>
            </a:prstGeom>
            <a:noFill/>
            <a:ln w="9525">
              <a:solidFill>
                <a:schemeClr val="tx1"/>
              </a:solidFill>
              <a:round/>
              <a:headEnd/>
              <a:tailEnd/>
            </a:ln>
          </p:spPr>
          <p:txBody>
            <a:bodyPr/>
            <a:lstStyle/>
            <a:p>
              <a:endParaRPr lang="en-US"/>
            </a:p>
          </p:txBody>
        </p:sp>
        <p:sp>
          <p:nvSpPr>
            <p:cNvPr id="16393" name="Line 11"/>
            <p:cNvSpPr>
              <a:spLocks noChangeShapeType="1"/>
            </p:cNvSpPr>
            <p:nvPr/>
          </p:nvSpPr>
          <p:spPr bwMode="auto">
            <a:xfrm>
              <a:off x="3576" y="1679"/>
              <a:ext cx="1898" cy="0"/>
            </a:xfrm>
            <a:prstGeom prst="line">
              <a:avLst/>
            </a:prstGeom>
            <a:noFill/>
            <a:ln w="9525">
              <a:solidFill>
                <a:schemeClr val="tx1"/>
              </a:solidFill>
              <a:round/>
              <a:headEnd/>
              <a:tailEnd/>
            </a:ln>
          </p:spPr>
          <p:txBody>
            <a:bodyPr/>
            <a:lstStyle/>
            <a:p>
              <a:endParaRPr lang="en-US"/>
            </a:p>
          </p:txBody>
        </p:sp>
        <p:sp>
          <p:nvSpPr>
            <p:cNvPr id="16394" name="Line 12"/>
            <p:cNvSpPr>
              <a:spLocks noChangeShapeType="1"/>
            </p:cNvSpPr>
            <p:nvPr/>
          </p:nvSpPr>
          <p:spPr bwMode="auto">
            <a:xfrm>
              <a:off x="3576" y="1449"/>
              <a:ext cx="1898" cy="0"/>
            </a:xfrm>
            <a:prstGeom prst="line">
              <a:avLst/>
            </a:prstGeom>
            <a:noFill/>
            <a:ln w="9525">
              <a:solidFill>
                <a:schemeClr val="tx1"/>
              </a:solidFill>
              <a:round/>
              <a:headEnd/>
              <a:tailEnd/>
            </a:ln>
          </p:spPr>
          <p:txBody>
            <a:bodyPr/>
            <a:lstStyle/>
            <a:p>
              <a:endParaRPr lang="en-US"/>
            </a:p>
          </p:txBody>
        </p:sp>
        <p:sp>
          <p:nvSpPr>
            <p:cNvPr id="16395" name="Line 13"/>
            <p:cNvSpPr>
              <a:spLocks noChangeShapeType="1"/>
            </p:cNvSpPr>
            <p:nvPr/>
          </p:nvSpPr>
          <p:spPr bwMode="auto">
            <a:xfrm>
              <a:off x="3576" y="2100"/>
              <a:ext cx="1898" cy="0"/>
            </a:xfrm>
            <a:prstGeom prst="line">
              <a:avLst/>
            </a:prstGeom>
            <a:noFill/>
            <a:ln w="9525">
              <a:solidFill>
                <a:schemeClr val="tx1"/>
              </a:solidFill>
              <a:round/>
              <a:headEnd/>
              <a:tailEnd/>
            </a:ln>
          </p:spPr>
          <p:txBody>
            <a:bodyPr/>
            <a:lstStyle/>
            <a:p>
              <a:endParaRPr lang="en-US"/>
            </a:p>
          </p:txBody>
        </p:sp>
        <p:sp>
          <p:nvSpPr>
            <p:cNvPr id="16396" name="Line 14"/>
            <p:cNvSpPr>
              <a:spLocks noChangeShapeType="1"/>
            </p:cNvSpPr>
            <p:nvPr/>
          </p:nvSpPr>
          <p:spPr bwMode="auto">
            <a:xfrm>
              <a:off x="5466" y="1449"/>
              <a:ext cx="0" cy="1085"/>
            </a:xfrm>
            <a:prstGeom prst="line">
              <a:avLst/>
            </a:prstGeom>
            <a:noFill/>
            <a:ln w="9525">
              <a:solidFill>
                <a:schemeClr val="tx1"/>
              </a:solidFill>
              <a:round/>
              <a:headEnd/>
              <a:tailEnd/>
            </a:ln>
          </p:spPr>
          <p:txBody>
            <a:bodyPr/>
            <a:lstStyle/>
            <a:p>
              <a:endParaRPr lang="en-US"/>
            </a:p>
          </p:txBody>
        </p:sp>
        <p:sp>
          <p:nvSpPr>
            <p:cNvPr id="16397" name="Line 15"/>
            <p:cNvSpPr>
              <a:spLocks noChangeShapeType="1"/>
            </p:cNvSpPr>
            <p:nvPr/>
          </p:nvSpPr>
          <p:spPr bwMode="auto">
            <a:xfrm>
              <a:off x="4192" y="1453"/>
              <a:ext cx="0" cy="1086"/>
            </a:xfrm>
            <a:prstGeom prst="line">
              <a:avLst/>
            </a:prstGeom>
            <a:noFill/>
            <a:ln w="9525">
              <a:solidFill>
                <a:schemeClr val="tx1"/>
              </a:solidFill>
              <a:round/>
              <a:headEnd/>
              <a:tailEnd/>
            </a:ln>
          </p:spPr>
          <p:txBody>
            <a:bodyPr/>
            <a:lstStyle/>
            <a:p>
              <a:endParaRPr lang="en-US"/>
            </a:p>
          </p:txBody>
        </p:sp>
        <p:sp>
          <p:nvSpPr>
            <p:cNvPr id="16398" name="Line 16"/>
            <p:cNvSpPr>
              <a:spLocks noChangeShapeType="1"/>
            </p:cNvSpPr>
            <p:nvPr/>
          </p:nvSpPr>
          <p:spPr bwMode="auto">
            <a:xfrm>
              <a:off x="4505" y="1449"/>
              <a:ext cx="0" cy="1085"/>
            </a:xfrm>
            <a:prstGeom prst="line">
              <a:avLst/>
            </a:prstGeom>
            <a:noFill/>
            <a:ln w="9525">
              <a:solidFill>
                <a:schemeClr val="tx1"/>
              </a:solidFill>
              <a:round/>
              <a:headEnd/>
              <a:tailEnd/>
            </a:ln>
          </p:spPr>
          <p:txBody>
            <a:bodyPr/>
            <a:lstStyle/>
            <a:p>
              <a:endParaRPr lang="en-US"/>
            </a:p>
          </p:txBody>
        </p:sp>
        <p:sp>
          <p:nvSpPr>
            <p:cNvPr id="16399" name="Line 17"/>
            <p:cNvSpPr>
              <a:spLocks noChangeShapeType="1"/>
            </p:cNvSpPr>
            <p:nvPr/>
          </p:nvSpPr>
          <p:spPr bwMode="auto">
            <a:xfrm>
              <a:off x="4830" y="1449"/>
              <a:ext cx="0" cy="1085"/>
            </a:xfrm>
            <a:prstGeom prst="line">
              <a:avLst/>
            </a:prstGeom>
            <a:noFill/>
            <a:ln w="9525">
              <a:solidFill>
                <a:schemeClr val="tx1"/>
              </a:solidFill>
              <a:round/>
              <a:headEnd/>
              <a:tailEnd/>
            </a:ln>
          </p:spPr>
          <p:txBody>
            <a:bodyPr/>
            <a:lstStyle/>
            <a:p>
              <a:endParaRPr lang="en-US"/>
            </a:p>
          </p:txBody>
        </p:sp>
        <p:sp>
          <p:nvSpPr>
            <p:cNvPr id="16400" name="Line 18"/>
            <p:cNvSpPr>
              <a:spLocks noChangeShapeType="1"/>
            </p:cNvSpPr>
            <p:nvPr/>
          </p:nvSpPr>
          <p:spPr bwMode="auto">
            <a:xfrm>
              <a:off x="3878" y="1441"/>
              <a:ext cx="0" cy="1085"/>
            </a:xfrm>
            <a:prstGeom prst="line">
              <a:avLst/>
            </a:prstGeom>
            <a:noFill/>
            <a:ln w="9525">
              <a:solidFill>
                <a:schemeClr val="tx1"/>
              </a:solidFill>
              <a:round/>
              <a:headEnd/>
              <a:tailEnd/>
            </a:ln>
          </p:spPr>
          <p:txBody>
            <a:bodyPr/>
            <a:lstStyle/>
            <a:p>
              <a:endParaRPr lang="en-US"/>
            </a:p>
          </p:txBody>
        </p:sp>
        <p:sp>
          <p:nvSpPr>
            <p:cNvPr id="16401" name="Line 19"/>
            <p:cNvSpPr>
              <a:spLocks noChangeShapeType="1"/>
            </p:cNvSpPr>
            <p:nvPr/>
          </p:nvSpPr>
          <p:spPr bwMode="auto">
            <a:xfrm>
              <a:off x="5144" y="1449"/>
              <a:ext cx="0" cy="1085"/>
            </a:xfrm>
            <a:prstGeom prst="line">
              <a:avLst/>
            </a:prstGeom>
            <a:noFill/>
            <a:ln w="9525">
              <a:solidFill>
                <a:schemeClr val="tx1"/>
              </a:solidFill>
              <a:round/>
              <a:headEnd/>
              <a:tailEnd/>
            </a:ln>
          </p:spPr>
          <p:txBody>
            <a:bodyPr/>
            <a:lstStyle/>
            <a:p>
              <a:endParaRPr lang="en-US"/>
            </a:p>
          </p:txBody>
        </p:sp>
        <p:sp>
          <p:nvSpPr>
            <p:cNvPr id="16402" name="Text Box 20"/>
            <p:cNvSpPr txBox="1">
              <a:spLocks noChangeArrowheads="1"/>
            </p:cNvSpPr>
            <p:nvPr/>
          </p:nvSpPr>
          <p:spPr bwMode="auto">
            <a:xfrm>
              <a:off x="3404" y="2542"/>
              <a:ext cx="216" cy="231"/>
            </a:xfrm>
            <a:prstGeom prst="rect">
              <a:avLst/>
            </a:prstGeom>
            <a:noFill/>
            <a:ln w="9525">
              <a:noFill/>
              <a:miter lim="800000"/>
              <a:headEnd/>
              <a:tailEnd/>
            </a:ln>
          </p:spPr>
          <p:txBody>
            <a:bodyPr>
              <a:spAutoFit/>
            </a:bodyPr>
            <a:lstStyle/>
            <a:p>
              <a:pPr>
                <a:spcBef>
                  <a:spcPct val="50000"/>
                </a:spcBef>
              </a:pPr>
              <a:r>
                <a:rPr lang="en-US">
                  <a:solidFill>
                    <a:srgbClr val="0000FF"/>
                  </a:solidFill>
                </a:rPr>
                <a:t>0</a:t>
              </a:r>
            </a:p>
          </p:txBody>
        </p:sp>
        <p:sp>
          <p:nvSpPr>
            <p:cNvPr id="16403" name="Text Box 21"/>
            <p:cNvSpPr txBox="1">
              <a:spLocks noChangeArrowheads="1"/>
            </p:cNvSpPr>
            <p:nvPr/>
          </p:nvSpPr>
          <p:spPr bwMode="auto">
            <a:xfrm>
              <a:off x="3574" y="2546"/>
              <a:ext cx="585" cy="231"/>
            </a:xfrm>
            <a:prstGeom prst="rect">
              <a:avLst/>
            </a:prstGeom>
            <a:noFill/>
            <a:ln w="9525">
              <a:noFill/>
              <a:miter lim="800000"/>
              <a:headEnd/>
              <a:tailEnd/>
            </a:ln>
          </p:spPr>
          <p:txBody>
            <a:bodyPr>
              <a:spAutoFit/>
            </a:bodyPr>
            <a:lstStyle/>
            <a:p>
              <a:pPr>
                <a:spcBef>
                  <a:spcPct val="50000"/>
                </a:spcBef>
              </a:pPr>
              <a:r>
                <a:rPr lang="en-US">
                  <a:solidFill>
                    <a:srgbClr val="0000FF"/>
                  </a:solidFill>
                </a:rPr>
                <a:t>1000</a:t>
              </a:r>
            </a:p>
          </p:txBody>
        </p:sp>
        <p:sp>
          <p:nvSpPr>
            <p:cNvPr id="16404" name="Text Box 22"/>
            <p:cNvSpPr txBox="1">
              <a:spLocks noChangeArrowheads="1"/>
            </p:cNvSpPr>
            <p:nvPr/>
          </p:nvSpPr>
          <p:spPr bwMode="auto">
            <a:xfrm>
              <a:off x="4631" y="2539"/>
              <a:ext cx="553" cy="231"/>
            </a:xfrm>
            <a:prstGeom prst="rect">
              <a:avLst/>
            </a:prstGeom>
            <a:noFill/>
            <a:ln w="9525">
              <a:noFill/>
              <a:miter lim="800000"/>
              <a:headEnd/>
              <a:tailEnd/>
            </a:ln>
          </p:spPr>
          <p:txBody>
            <a:bodyPr>
              <a:spAutoFit/>
            </a:bodyPr>
            <a:lstStyle/>
            <a:p>
              <a:pPr>
                <a:spcBef>
                  <a:spcPct val="50000"/>
                </a:spcBef>
              </a:pPr>
              <a:r>
                <a:rPr lang="en-US">
                  <a:solidFill>
                    <a:srgbClr val="0000FF"/>
                  </a:solidFill>
                </a:rPr>
                <a:t>4000</a:t>
              </a:r>
            </a:p>
          </p:txBody>
        </p:sp>
        <p:sp>
          <p:nvSpPr>
            <p:cNvPr id="16405" name="Text Box 23"/>
            <p:cNvSpPr txBox="1">
              <a:spLocks noChangeArrowheads="1"/>
            </p:cNvSpPr>
            <p:nvPr/>
          </p:nvSpPr>
          <p:spPr bwMode="auto">
            <a:xfrm>
              <a:off x="4976" y="2542"/>
              <a:ext cx="592" cy="231"/>
            </a:xfrm>
            <a:prstGeom prst="rect">
              <a:avLst/>
            </a:prstGeom>
            <a:noFill/>
            <a:ln w="9525">
              <a:noFill/>
              <a:miter lim="800000"/>
              <a:headEnd/>
              <a:tailEnd/>
            </a:ln>
          </p:spPr>
          <p:txBody>
            <a:bodyPr>
              <a:spAutoFit/>
            </a:bodyPr>
            <a:lstStyle/>
            <a:p>
              <a:pPr>
                <a:spcBef>
                  <a:spcPct val="50000"/>
                </a:spcBef>
              </a:pPr>
              <a:r>
                <a:rPr lang="en-US">
                  <a:solidFill>
                    <a:srgbClr val="0000FF"/>
                  </a:solidFill>
                </a:rPr>
                <a:t>5000</a:t>
              </a:r>
            </a:p>
          </p:txBody>
        </p:sp>
        <p:sp>
          <p:nvSpPr>
            <p:cNvPr id="16406" name="Text Box 24"/>
            <p:cNvSpPr txBox="1">
              <a:spLocks noChangeArrowheads="1"/>
            </p:cNvSpPr>
            <p:nvPr/>
          </p:nvSpPr>
          <p:spPr bwMode="auto">
            <a:xfrm>
              <a:off x="5340" y="2542"/>
              <a:ext cx="555" cy="231"/>
            </a:xfrm>
            <a:prstGeom prst="rect">
              <a:avLst/>
            </a:prstGeom>
            <a:noFill/>
            <a:ln w="9525">
              <a:noFill/>
              <a:miter lim="800000"/>
              <a:headEnd/>
              <a:tailEnd/>
            </a:ln>
          </p:spPr>
          <p:txBody>
            <a:bodyPr>
              <a:spAutoFit/>
            </a:bodyPr>
            <a:lstStyle/>
            <a:p>
              <a:pPr>
                <a:spcBef>
                  <a:spcPct val="50000"/>
                </a:spcBef>
              </a:pPr>
              <a:r>
                <a:rPr lang="en-US">
                  <a:solidFill>
                    <a:srgbClr val="0000FF"/>
                  </a:solidFill>
                </a:rPr>
                <a:t>6000</a:t>
              </a:r>
            </a:p>
          </p:txBody>
        </p:sp>
        <p:sp>
          <p:nvSpPr>
            <p:cNvPr id="16407" name="Text Box 25"/>
            <p:cNvSpPr txBox="1">
              <a:spLocks noChangeArrowheads="1"/>
            </p:cNvSpPr>
            <p:nvPr/>
          </p:nvSpPr>
          <p:spPr bwMode="auto">
            <a:xfrm>
              <a:off x="3956" y="2546"/>
              <a:ext cx="600" cy="231"/>
            </a:xfrm>
            <a:prstGeom prst="rect">
              <a:avLst/>
            </a:prstGeom>
            <a:noFill/>
            <a:ln w="9525">
              <a:noFill/>
              <a:miter lim="800000"/>
              <a:headEnd/>
              <a:tailEnd/>
            </a:ln>
          </p:spPr>
          <p:txBody>
            <a:bodyPr>
              <a:spAutoFit/>
            </a:bodyPr>
            <a:lstStyle/>
            <a:p>
              <a:pPr>
                <a:spcBef>
                  <a:spcPct val="50000"/>
                </a:spcBef>
              </a:pPr>
              <a:r>
                <a:rPr lang="en-US">
                  <a:solidFill>
                    <a:srgbClr val="0000FF"/>
                  </a:solidFill>
                </a:rPr>
                <a:t>2000</a:t>
              </a:r>
            </a:p>
          </p:txBody>
        </p:sp>
        <p:sp>
          <p:nvSpPr>
            <p:cNvPr id="16408" name="Text Box 26"/>
            <p:cNvSpPr txBox="1">
              <a:spLocks noChangeArrowheads="1"/>
            </p:cNvSpPr>
            <p:nvPr/>
          </p:nvSpPr>
          <p:spPr bwMode="auto">
            <a:xfrm>
              <a:off x="4295" y="2542"/>
              <a:ext cx="527" cy="231"/>
            </a:xfrm>
            <a:prstGeom prst="rect">
              <a:avLst/>
            </a:prstGeom>
            <a:noFill/>
            <a:ln w="9525">
              <a:noFill/>
              <a:miter lim="800000"/>
              <a:headEnd/>
              <a:tailEnd/>
            </a:ln>
          </p:spPr>
          <p:txBody>
            <a:bodyPr>
              <a:spAutoFit/>
            </a:bodyPr>
            <a:lstStyle/>
            <a:p>
              <a:pPr>
                <a:spcBef>
                  <a:spcPct val="50000"/>
                </a:spcBef>
              </a:pPr>
              <a:r>
                <a:rPr lang="en-US">
                  <a:solidFill>
                    <a:srgbClr val="0000FF"/>
                  </a:solidFill>
                </a:rPr>
                <a:t>3000</a:t>
              </a:r>
            </a:p>
          </p:txBody>
        </p:sp>
        <p:sp>
          <p:nvSpPr>
            <p:cNvPr id="16409" name="Text Box 27"/>
            <p:cNvSpPr txBox="1">
              <a:spLocks noChangeArrowheads="1"/>
            </p:cNvSpPr>
            <p:nvPr/>
          </p:nvSpPr>
          <p:spPr bwMode="auto">
            <a:xfrm>
              <a:off x="3275" y="1559"/>
              <a:ext cx="431" cy="231"/>
            </a:xfrm>
            <a:prstGeom prst="rect">
              <a:avLst/>
            </a:prstGeom>
            <a:noFill/>
            <a:ln w="9525">
              <a:noFill/>
              <a:miter lim="800000"/>
              <a:headEnd/>
              <a:tailEnd/>
            </a:ln>
          </p:spPr>
          <p:txBody>
            <a:bodyPr>
              <a:spAutoFit/>
            </a:bodyPr>
            <a:lstStyle/>
            <a:p>
              <a:pPr>
                <a:spcBef>
                  <a:spcPct val="50000"/>
                </a:spcBef>
              </a:pPr>
              <a:r>
                <a:rPr lang="en-US">
                  <a:solidFill>
                    <a:srgbClr val="0000FF"/>
                  </a:solidFill>
                </a:rPr>
                <a:t>100</a:t>
              </a:r>
            </a:p>
          </p:txBody>
        </p:sp>
        <p:sp>
          <p:nvSpPr>
            <p:cNvPr id="16410" name="Text Box 28"/>
            <p:cNvSpPr txBox="1">
              <a:spLocks noChangeArrowheads="1"/>
            </p:cNvSpPr>
            <p:nvPr/>
          </p:nvSpPr>
          <p:spPr bwMode="auto">
            <a:xfrm>
              <a:off x="3341" y="2013"/>
              <a:ext cx="431" cy="231"/>
            </a:xfrm>
            <a:prstGeom prst="rect">
              <a:avLst/>
            </a:prstGeom>
            <a:noFill/>
            <a:ln w="9525">
              <a:noFill/>
              <a:miter lim="800000"/>
              <a:headEnd/>
              <a:tailEnd/>
            </a:ln>
          </p:spPr>
          <p:txBody>
            <a:bodyPr>
              <a:spAutoFit/>
            </a:bodyPr>
            <a:lstStyle/>
            <a:p>
              <a:pPr>
                <a:spcBef>
                  <a:spcPct val="50000"/>
                </a:spcBef>
              </a:pPr>
              <a:r>
                <a:rPr lang="en-US">
                  <a:solidFill>
                    <a:srgbClr val="0000FF"/>
                  </a:solidFill>
                </a:rPr>
                <a:t>90</a:t>
              </a:r>
            </a:p>
          </p:txBody>
        </p:sp>
        <p:sp>
          <p:nvSpPr>
            <p:cNvPr id="16411" name="Text Box 29"/>
            <p:cNvSpPr txBox="1">
              <a:spLocks noChangeArrowheads="1"/>
            </p:cNvSpPr>
            <p:nvPr/>
          </p:nvSpPr>
          <p:spPr bwMode="auto">
            <a:xfrm>
              <a:off x="3333" y="2211"/>
              <a:ext cx="431" cy="231"/>
            </a:xfrm>
            <a:prstGeom prst="rect">
              <a:avLst/>
            </a:prstGeom>
            <a:noFill/>
            <a:ln w="9525">
              <a:noFill/>
              <a:miter lim="800000"/>
              <a:headEnd/>
              <a:tailEnd/>
            </a:ln>
          </p:spPr>
          <p:txBody>
            <a:bodyPr>
              <a:spAutoFit/>
            </a:bodyPr>
            <a:lstStyle/>
            <a:p>
              <a:pPr>
                <a:spcBef>
                  <a:spcPct val="50000"/>
                </a:spcBef>
              </a:pPr>
              <a:r>
                <a:rPr lang="en-US">
                  <a:solidFill>
                    <a:srgbClr val="0000FF"/>
                  </a:solidFill>
                </a:rPr>
                <a:t>85</a:t>
              </a:r>
            </a:p>
          </p:txBody>
        </p:sp>
        <p:sp>
          <p:nvSpPr>
            <p:cNvPr id="16412" name="Text Box 30"/>
            <p:cNvSpPr txBox="1">
              <a:spLocks noChangeArrowheads="1"/>
            </p:cNvSpPr>
            <p:nvPr/>
          </p:nvSpPr>
          <p:spPr bwMode="auto">
            <a:xfrm>
              <a:off x="3337" y="2408"/>
              <a:ext cx="432" cy="231"/>
            </a:xfrm>
            <a:prstGeom prst="rect">
              <a:avLst/>
            </a:prstGeom>
            <a:noFill/>
            <a:ln w="9525">
              <a:noFill/>
              <a:miter lim="800000"/>
              <a:headEnd/>
              <a:tailEnd/>
            </a:ln>
          </p:spPr>
          <p:txBody>
            <a:bodyPr>
              <a:spAutoFit/>
            </a:bodyPr>
            <a:lstStyle/>
            <a:p>
              <a:pPr>
                <a:spcBef>
                  <a:spcPct val="50000"/>
                </a:spcBef>
              </a:pPr>
              <a:r>
                <a:rPr lang="en-US">
                  <a:solidFill>
                    <a:srgbClr val="0000FF"/>
                  </a:solidFill>
                </a:rPr>
                <a:t>80</a:t>
              </a:r>
            </a:p>
          </p:txBody>
        </p:sp>
        <p:sp>
          <p:nvSpPr>
            <p:cNvPr id="16413" name="Text Box 31"/>
            <p:cNvSpPr txBox="1">
              <a:spLocks noChangeArrowheads="1"/>
            </p:cNvSpPr>
            <p:nvPr/>
          </p:nvSpPr>
          <p:spPr bwMode="auto">
            <a:xfrm>
              <a:off x="3329" y="1784"/>
              <a:ext cx="432" cy="231"/>
            </a:xfrm>
            <a:prstGeom prst="rect">
              <a:avLst/>
            </a:prstGeom>
            <a:noFill/>
            <a:ln w="9525">
              <a:noFill/>
              <a:miter lim="800000"/>
              <a:headEnd/>
              <a:tailEnd/>
            </a:ln>
          </p:spPr>
          <p:txBody>
            <a:bodyPr>
              <a:spAutoFit/>
            </a:bodyPr>
            <a:lstStyle/>
            <a:p>
              <a:pPr>
                <a:spcBef>
                  <a:spcPct val="50000"/>
                </a:spcBef>
              </a:pPr>
              <a:r>
                <a:rPr lang="en-US">
                  <a:solidFill>
                    <a:srgbClr val="0000FF"/>
                  </a:solidFill>
                </a:rPr>
                <a:t>95</a:t>
              </a:r>
            </a:p>
          </p:txBody>
        </p:sp>
        <p:sp>
          <p:nvSpPr>
            <p:cNvPr id="16414" name="Text Box 32"/>
            <p:cNvSpPr txBox="1">
              <a:spLocks noChangeArrowheads="1"/>
            </p:cNvSpPr>
            <p:nvPr/>
          </p:nvSpPr>
          <p:spPr bwMode="auto">
            <a:xfrm rot="5400000" flipV="1">
              <a:off x="2548" y="1991"/>
              <a:ext cx="1240" cy="233"/>
            </a:xfrm>
            <a:prstGeom prst="rect">
              <a:avLst/>
            </a:prstGeom>
            <a:noFill/>
            <a:ln w="9525">
              <a:noFill/>
              <a:miter lim="800000"/>
              <a:headEnd/>
              <a:tailEnd/>
            </a:ln>
          </p:spPr>
          <p:txBody>
            <a:bodyPr>
              <a:spAutoFit/>
            </a:bodyPr>
            <a:lstStyle/>
            <a:p>
              <a:pPr>
                <a:spcBef>
                  <a:spcPct val="50000"/>
                </a:spcBef>
              </a:pPr>
              <a:r>
                <a:rPr lang="en-US" b="1">
                  <a:solidFill>
                    <a:srgbClr val="7030A0"/>
                  </a:solidFill>
                </a:rPr>
                <a:t>Nhiệt độ sôi </a:t>
              </a:r>
              <a:r>
                <a:rPr lang="en-US" b="1" baseline="30000">
                  <a:solidFill>
                    <a:srgbClr val="7030A0"/>
                  </a:solidFill>
                </a:rPr>
                <a:t>( 0</a:t>
              </a:r>
              <a:r>
                <a:rPr lang="en-US" b="1">
                  <a:solidFill>
                    <a:srgbClr val="7030A0"/>
                  </a:solidFill>
                </a:rPr>
                <a:t>C</a:t>
              </a:r>
              <a:r>
                <a:rPr lang="en-US" b="1" baseline="30000">
                  <a:solidFill>
                    <a:srgbClr val="7030A0"/>
                  </a:solidFill>
                </a:rPr>
                <a:t>)</a:t>
              </a:r>
            </a:p>
          </p:txBody>
        </p:sp>
        <p:sp>
          <p:nvSpPr>
            <p:cNvPr id="16415" name="Text Box 33"/>
            <p:cNvSpPr txBox="1">
              <a:spLocks noChangeArrowheads="1"/>
            </p:cNvSpPr>
            <p:nvPr/>
          </p:nvSpPr>
          <p:spPr bwMode="auto">
            <a:xfrm>
              <a:off x="4051" y="2793"/>
              <a:ext cx="1811" cy="231"/>
            </a:xfrm>
            <a:prstGeom prst="rect">
              <a:avLst/>
            </a:prstGeom>
            <a:noFill/>
            <a:ln w="9525">
              <a:noFill/>
              <a:miter lim="800000"/>
              <a:headEnd/>
              <a:tailEnd/>
            </a:ln>
          </p:spPr>
          <p:txBody>
            <a:bodyPr>
              <a:spAutoFit/>
            </a:bodyPr>
            <a:lstStyle/>
            <a:p>
              <a:pPr>
                <a:spcBef>
                  <a:spcPct val="50000"/>
                </a:spcBef>
              </a:pPr>
              <a:r>
                <a:rPr lang="en-US" b="1">
                  <a:solidFill>
                    <a:srgbClr val="0000FF"/>
                  </a:solidFill>
                </a:rPr>
                <a:t>Độ cao (m)</a:t>
              </a:r>
            </a:p>
          </p:txBody>
        </p:sp>
        <p:sp>
          <p:nvSpPr>
            <p:cNvPr id="16416" name="Text Box 34"/>
            <p:cNvSpPr txBox="1">
              <a:spLocks noChangeArrowheads="1"/>
            </p:cNvSpPr>
            <p:nvPr/>
          </p:nvSpPr>
          <p:spPr bwMode="auto">
            <a:xfrm>
              <a:off x="4008" y="3129"/>
              <a:ext cx="1983" cy="231"/>
            </a:xfrm>
            <a:prstGeom prst="rect">
              <a:avLst/>
            </a:prstGeom>
            <a:noFill/>
            <a:ln w="9525">
              <a:noFill/>
              <a:miter lim="800000"/>
              <a:headEnd/>
              <a:tailEnd/>
            </a:ln>
          </p:spPr>
          <p:txBody>
            <a:bodyPr>
              <a:spAutoFit/>
            </a:bodyPr>
            <a:lstStyle/>
            <a:p>
              <a:pPr>
                <a:spcBef>
                  <a:spcPct val="50000"/>
                </a:spcBef>
              </a:pPr>
              <a:r>
                <a:rPr lang="en-US">
                  <a:solidFill>
                    <a:srgbClr val="FF3300"/>
                  </a:solidFill>
                </a:rPr>
                <a:t>Hình 29.2</a:t>
              </a:r>
            </a:p>
          </p:txBody>
        </p:sp>
        <p:sp>
          <p:nvSpPr>
            <p:cNvPr id="16417" name="Line 38"/>
            <p:cNvSpPr>
              <a:spLocks noChangeShapeType="1"/>
            </p:cNvSpPr>
            <p:nvPr/>
          </p:nvSpPr>
          <p:spPr bwMode="auto">
            <a:xfrm flipH="1" flipV="1">
              <a:off x="3552" y="1680"/>
              <a:ext cx="1920" cy="842"/>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17411">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17411">
                                            <p:txEl>
                                              <p:pRg st="0" end="0"/>
                                            </p:txEl>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 calcmode="lin" valueType="num">
                                      <p:cBhvr additive="base">
                                        <p:cTn id="18"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xit" presetSubtype="10" fill="hold" nodeType="clickEffect">
                                  <p:stCondLst>
                                    <p:cond delay="0"/>
                                  </p:stCondLst>
                                  <p:childTnLst>
                                    <p:animEffect transition="out" filter="checkerboard(across)">
                                      <p:cBhvr>
                                        <p:cTn id="23" dur="500"/>
                                        <p:tgtEl>
                                          <p:spTgt spid="17411">
                                            <p:txEl>
                                              <p:pRg st="1" end="1"/>
                                            </p:txEl>
                                          </p:spTgt>
                                        </p:tgtEl>
                                      </p:cBhvr>
                                    </p:animEffect>
                                    <p:set>
                                      <p:cBhvr>
                                        <p:cTn id="24" dur="1" fill="hold">
                                          <p:stCondLst>
                                            <p:cond delay="499"/>
                                          </p:stCondLst>
                                        </p:cTn>
                                        <p:tgtEl>
                                          <p:spTgt spid="17411">
                                            <p:txEl>
                                              <p:pRg st="1" end="1"/>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nodeType="clickEffect">
                                  <p:stCondLst>
                                    <p:cond delay="0"/>
                                  </p:stCondLst>
                                  <p:childTnLst>
                                    <p:set>
                                      <p:cBhvr>
                                        <p:cTn id="28" dur="1" fill="hold">
                                          <p:stCondLst>
                                            <p:cond delay="0"/>
                                          </p:stCondLst>
                                        </p:cTn>
                                        <p:tgtEl>
                                          <p:spTgt spid="17411">
                                            <p:txEl>
                                              <p:pRg st="2" end="2"/>
                                            </p:txEl>
                                          </p:spTgt>
                                        </p:tgtEl>
                                        <p:attrNameLst>
                                          <p:attrName>style.visibility</p:attrName>
                                        </p:attrNameLst>
                                      </p:cBhvr>
                                      <p:to>
                                        <p:strVal val="visible"/>
                                      </p:to>
                                    </p:set>
                                    <p:animEffect transition="in" filter="plus(in)">
                                      <p:cBhvr>
                                        <p:cTn id="29" dur="2000"/>
                                        <p:tgtEl>
                                          <p:spTgt spid="1741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nodeType="clickEffect">
                                  <p:stCondLst>
                                    <p:cond delay="0"/>
                                  </p:stCondLst>
                                  <p:childTnLst>
                                    <p:animEffect transition="out" filter="diamond(in)">
                                      <p:cBhvr>
                                        <p:cTn id="33" dur="2000"/>
                                        <p:tgtEl>
                                          <p:spTgt spid="17411">
                                            <p:txEl>
                                              <p:pRg st="2" end="2"/>
                                            </p:txEl>
                                          </p:spTgt>
                                        </p:tgtEl>
                                      </p:cBhvr>
                                    </p:animEffect>
                                    <p:set>
                                      <p:cBhvr>
                                        <p:cTn id="34" dur="1" fill="hold">
                                          <p:stCondLst>
                                            <p:cond delay="1999"/>
                                          </p:stCondLst>
                                        </p:cTn>
                                        <p:tgtEl>
                                          <p:spTgt spid="17411">
                                            <p:txEl>
                                              <p:pRg st="2" end="2"/>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17411">
                                            <p:txEl>
                                              <p:pRg st="0" end="0"/>
                                            </p:txEl>
                                          </p:spTgt>
                                        </p:tgtEl>
                                        <p:attrNameLst>
                                          <p:attrName>style.visibility</p:attrName>
                                        </p:attrNameLst>
                                      </p:cBhvr>
                                      <p:to>
                                        <p:strVal val="visible"/>
                                      </p:to>
                                    </p:set>
                                    <p:animEffect transition="in" filter="wheel(4)">
                                      <p:cBhvr>
                                        <p:cTn id="39" dur="2000"/>
                                        <p:tgtEl>
                                          <p:spTgt spid="17411">
                                            <p:txEl>
                                              <p:pRg st="0" end="0"/>
                                            </p:txEl>
                                          </p:spTgt>
                                        </p:tgtEl>
                                      </p:cBhvr>
                                    </p:animEffect>
                                  </p:childTnLst>
                                </p:cTn>
                              </p:par>
                              <p:par>
                                <p:cTn id="40" presetID="21" presetClass="entr" presetSubtype="4" fill="hold" grpId="0" nodeType="withEffect">
                                  <p:stCondLst>
                                    <p:cond delay="0"/>
                                  </p:stCondLst>
                                  <p:childTnLst>
                                    <p:set>
                                      <p:cBhvr>
                                        <p:cTn id="41" dur="1" fill="hold">
                                          <p:stCondLst>
                                            <p:cond delay="0"/>
                                          </p:stCondLst>
                                        </p:cTn>
                                        <p:tgtEl>
                                          <p:spTgt spid="17411">
                                            <p:txEl>
                                              <p:pRg st="1" end="1"/>
                                            </p:txEl>
                                          </p:spTgt>
                                        </p:tgtEl>
                                        <p:attrNameLst>
                                          <p:attrName>style.visibility</p:attrName>
                                        </p:attrNameLst>
                                      </p:cBhvr>
                                      <p:to>
                                        <p:strVal val="visible"/>
                                      </p:to>
                                    </p:set>
                                    <p:animEffect transition="in" filter="wheel(4)">
                                      <p:cBhvr>
                                        <p:cTn id="42" dur="2000"/>
                                        <p:tgtEl>
                                          <p:spTgt spid="17411">
                                            <p:txEl>
                                              <p:pRg st="1" end="1"/>
                                            </p:txEl>
                                          </p:spTgt>
                                        </p:tgtEl>
                                      </p:cBhvr>
                                    </p:animEffect>
                                  </p:childTnLst>
                                </p:cTn>
                              </p:par>
                              <p:par>
                                <p:cTn id="43" presetID="21" presetClass="entr" presetSubtype="4" fill="hold" grpId="0" nodeType="withEffect">
                                  <p:stCondLst>
                                    <p:cond delay="0"/>
                                  </p:stCondLst>
                                  <p:childTnLst>
                                    <p:set>
                                      <p:cBhvr>
                                        <p:cTn id="44" dur="1" fill="hold">
                                          <p:stCondLst>
                                            <p:cond delay="0"/>
                                          </p:stCondLst>
                                        </p:cTn>
                                        <p:tgtEl>
                                          <p:spTgt spid="17411">
                                            <p:txEl>
                                              <p:pRg st="2" end="2"/>
                                            </p:txEl>
                                          </p:spTgt>
                                        </p:tgtEl>
                                        <p:attrNameLst>
                                          <p:attrName>style.visibility</p:attrName>
                                        </p:attrNameLst>
                                      </p:cBhvr>
                                      <p:to>
                                        <p:strVal val="visible"/>
                                      </p:to>
                                    </p:set>
                                    <p:animEffect transition="in" filter="wheel(4)">
                                      <p:cBhvr>
                                        <p:cTn id="45"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4419600" y="1543055"/>
            <a:ext cx="4286250" cy="4031873"/>
          </a:xfrm>
          <a:prstGeom prst="rect">
            <a:avLst/>
          </a:prstGeom>
          <a:noFill/>
          <a:ln w="9525">
            <a:noFill/>
            <a:miter lim="800000"/>
            <a:headEnd/>
            <a:tailEnd/>
          </a:ln>
        </p:spPr>
        <p:txBody>
          <a:bodyPr>
            <a:spAutoFit/>
          </a:bodyPr>
          <a:lstStyle/>
          <a:p>
            <a:pPr eaLnBrk="1" hangingPunct="1"/>
            <a:r>
              <a:rPr lang="en-US" altLang="en-US" sz="3200">
                <a:solidFill>
                  <a:srgbClr val="000000"/>
                </a:solidFill>
                <a:latin typeface="Times New Roman" pitchFamily="18" charset="0"/>
                <a:cs typeface="Times New Roman" pitchFamily="18" charset="0"/>
              </a:rPr>
              <a:t>   Hằng ngày chúng ta vẫn </a:t>
            </a:r>
            <a:r>
              <a:rPr lang="en-US" altLang="en-US" sz="3200">
                <a:latin typeface="Times New Roman" pitchFamily="18" charset="0"/>
                <a:cs typeface="Times New Roman" pitchFamily="18" charset="0"/>
              </a:rPr>
              <a:t>thường đun nước nhưng ít có dịp quan sát một cách tỉ mỉ những hiện tượng xảy ra trong quá trình sôi và nhất là phát hiện ra những đặc điểm của sự sôi. </a:t>
            </a:r>
          </a:p>
        </p:txBody>
      </p:sp>
      <p:sp>
        <p:nvSpPr>
          <p:cNvPr id="5123" name="Rectangle 1"/>
          <p:cNvSpPr>
            <a:spLocks noChangeArrowheads="1"/>
          </p:cNvSpPr>
          <p:nvPr/>
        </p:nvSpPr>
        <p:spPr bwMode="auto">
          <a:xfrm>
            <a:off x="10287000" y="1524000"/>
            <a:ext cx="2286000" cy="584200"/>
          </a:xfrm>
          <a:prstGeom prst="rect">
            <a:avLst/>
          </a:prstGeom>
          <a:noFill/>
          <a:ln w="9525">
            <a:noFill/>
            <a:miter lim="800000"/>
            <a:headEnd/>
            <a:tailEnd/>
          </a:ln>
        </p:spPr>
        <p:txBody>
          <a:bodyPr>
            <a:spAutoFit/>
          </a:bodyPr>
          <a:lstStyle/>
          <a:p>
            <a:pPr eaLnBrk="1" hangingPunct="1"/>
            <a:r>
              <a:rPr lang="en-US" altLang="en-US" sz="3200">
                <a:solidFill>
                  <a:srgbClr val="000000"/>
                </a:solidFill>
                <a:latin typeface="Times New Roman" pitchFamily="18" charset="0"/>
                <a:cs typeface="Times New Roman" pitchFamily="18" charset="0"/>
              </a:rPr>
              <a:t> </a:t>
            </a:r>
            <a:endParaRPr lang="en-US" altLang="en-US"/>
          </a:p>
        </p:txBody>
      </p:sp>
      <p:pic>
        <p:nvPicPr>
          <p:cNvPr id="4101" name="Picture 5"/>
          <p:cNvPicPr>
            <a:picLocks noChangeAspect="1" noChangeArrowheads="1"/>
          </p:cNvPicPr>
          <p:nvPr/>
        </p:nvPicPr>
        <p:blipFill>
          <a:blip r:embed="rId2"/>
          <a:srcRect/>
          <a:stretch>
            <a:fillRect/>
          </a:stretch>
        </p:blipFill>
        <p:spPr bwMode="auto">
          <a:xfrm>
            <a:off x="685800" y="1295400"/>
            <a:ext cx="3048000" cy="4370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fltVal val="0"/>
                                          </p:val>
                                        </p:tav>
                                        <p:tav tm="100000">
                                          <p:val>
                                            <p:strVal val="#ppt_w"/>
                                          </p:val>
                                        </p:tav>
                                      </p:tavLst>
                                    </p:anim>
                                    <p:anim calcmode="lin" valueType="num">
                                      <p:cBhvr>
                                        <p:cTn id="8" dur="500" fill="hold"/>
                                        <p:tgtEl>
                                          <p:spTgt spid="410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heel(4)">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WordArt 1036"/>
          <p:cNvSpPr>
            <a:spLocks noChangeArrowheads="1" noChangeShapeType="1" noTextEdit="1"/>
          </p:cNvSpPr>
          <p:nvPr/>
        </p:nvSpPr>
        <p:spPr bwMode="auto">
          <a:xfrm>
            <a:off x="609600" y="657148"/>
            <a:ext cx="8305800" cy="1558926"/>
          </a:xfrm>
          <a:prstGeom prst="rect">
            <a:avLst/>
          </a:prstGeom>
        </p:spPr>
        <p:txBody>
          <a:bodyPr wrap="none" fromWordArt="1">
            <a:prstTxWarp prst="textPlain">
              <a:avLst>
                <a:gd name="adj" fmla="val 46782"/>
              </a:avLst>
            </a:prstTxWarp>
          </a:bodyPr>
          <a:lstStyle/>
          <a:p>
            <a:pPr algn="ctr"/>
            <a:r>
              <a:rPr lang="vi-VN" sz="4000" b="1"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vi-VN" sz="40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CHỦ ĐỀ</a:t>
            </a:r>
            <a:r>
              <a:rPr lang="en-US" sz="40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SỰ SÔI </a:t>
            </a:r>
          </a:p>
        </p:txBody>
      </p:sp>
      <p:pic>
        <p:nvPicPr>
          <p:cNvPr id="4099" name="Picture 1038" descr="bep dau"/>
          <p:cNvPicPr>
            <a:picLocks noChangeAspect="1" noChangeArrowheads="1" noCrop="1"/>
          </p:cNvPicPr>
          <p:nvPr/>
        </p:nvPicPr>
        <p:blipFill>
          <a:blip r:embed="rId2"/>
          <a:srcRect/>
          <a:stretch>
            <a:fillRect/>
          </a:stretch>
        </p:blipFill>
        <p:spPr bwMode="auto">
          <a:xfrm>
            <a:off x="1899139" y="3132139"/>
            <a:ext cx="2001715" cy="3000375"/>
          </a:xfrm>
          <a:prstGeom prst="rect">
            <a:avLst/>
          </a:prstGeom>
          <a:noFill/>
          <a:ln w="9525">
            <a:noFill/>
            <a:miter lim="800000"/>
            <a:headEnd/>
            <a:tailEnd/>
          </a:ln>
        </p:spPr>
      </p:pic>
      <p:pic>
        <p:nvPicPr>
          <p:cNvPr id="4100" name="Picture 1060" descr="Lua do clear"/>
          <p:cNvPicPr>
            <a:picLocks noChangeAspect="1" noChangeArrowheads="1" noCrop="1"/>
          </p:cNvPicPr>
          <p:nvPr/>
        </p:nvPicPr>
        <p:blipFill>
          <a:blip r:embed="rId3">
            <a:lum bright="40000" contrast="6000"/>
            <a:grayscl/>
          </a:blip>
          <a:srcRect/>
          <a:stretch>
            <a:fillRect/>
          </a:stretch>
        </p:blipFill>
        <p:spPr bwMode="auto">
          <a:xfrm rot="1401732">
            <a:off x="7228743" y="2628900"/>
            <a:ext cx="744415" cy="1695450"/>
          </a:xfrm>
          <a:prstGeom prst="rect">
            <a:avLst/>
          </a:prstGeom>
          <a:noFill/>
          <a:ln w="9525">
            <a:noFill/>
            <a:miter lim="800000"/>
            <a:headEnd/>
            <a:tailEnd/>
          </a:ln>
        </p:spPr>
      </p:pic>
      <p:grpSp>
        <p:nvGrpSpPr>
          <p:cNvPr id="2" name="Group 1063"/>
          <p:cNvGrpSpPr>
            <a:grpSpLocks/>
          </p:cNvGrpSpPr>
          <p:nvPr/>
        </p:nvGrpSpPr>
        <p:grpSpPr bwMode="auto">
          <a:xfrm>
            <a:off x="5608027" y="2576513"/>
            <a:ext cx="1905000" cy="3810000"/>
            <a:chOff x="4752" y="1152"/>
            <a:chExt cx="1200" cy="2400"/>
          </a:xfrm>
        </p:grpSpPr>
        <p:sp>
          <p:nvSpPr>
            <p:cNvPr id="4102" name="AutoShape 1064"/>
            <p:cNvSpPr>
              <a:spLocks noChangeArrowheads="1"/>
            </p:cNvSpPr>
            <p:nvPr/>
          </p:nvSpPr>
          <p:spPr bwMode="auto">
            <a:xfrm>
              <a:off x="4992" y="2544"/>
              <a:ext cx="672" cy="1008"/>
            </a:xfrm>
            <a:prstGeom prst="can">
              <a:avLst>
                <a:gd name="adj" fmla="val 37500"/>
              </a:avLst>
            </a:prstGeom>
            <a:solidFill>
              <a:srgbClr val="488BB8"/>
            </a:solidFill>
            <a:ln w="9525">
              <a:solidFill>
                <a:schemeClr val="tx1"/>
              </a:solidFill>
              <a:round/>
              <a:headEnd/>
              <a:tailEnd/>
            </a:ln>
          </p:spPr>
          <p:txBody>
            <a:bodyPr wrap="none" anchor="ctr"/>
            <a:lstStyle/>
            <a:p>
              <a:endParaRPr lang="en-US"/>
            </a:p>
          </p:txBody>
        </p:sp>
        <p:sp>
          <p:nvSpPr>
            <p:cNvPr id="4103" name="Rectangle 1065"/>
            <p:cNvSpPr>
              <a:spLocks noChangeArrowheads="1"/>
            </p:cNvSpPr>
            <p:nvPr/>
          </p:nvSpPr>
          <p:spPr bwMode="auto">
            <a:xfrm>
              <a:off x="5232" y="3312"/>
              <a:ext cx="192" cy="96"/>
            </a:xfrm>
            <a:prstGeom prst="rect">
              <a:avLst/>
            </a:prstGeom>
            <a:solidFill>
              <a:schemeClr val="tx2"/>
            </a:solidFill>
            <a:ln w="9525">
              <a:solidFill>
                <a:schemeClr val="tx1"/>
              </a:solidFill>
              <a:miter lim="800000"/>
              <a:headEnd/>
              <a:tailEnd/>
            </a:ln>
          </p:spPr>
          <p:txBody>
            <a:bodyPr wrap="none" anchor="ctr"/>
            <a:lstStyle/>
            <a:p>
              <a:pPr algn="ctr"/>
              <a:endParaRPr lang="en-US"/>
            </a:p>
          </p:txBody>
        </p:sp>
        <p:sp>
          <p:nvSpPr>
            <p:cNvPr id="4104" name="Oval 1066"/>
            <p:cNvSpPr>
              <a:spLocks noChangeArrowheads="1"/>
            </p:cNvSpPr>
            <p:nvPr/>
          </p:nvSpPr>
          <p:spPr bwMode="auto">
            <a:xfrm>
              <a:off x="5068" y="2592"/>
              <a:ext cx="528"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4105" name="Rectangle 1067"/>
            <p:cNvSpPr>
              <a:spLocks noChangeArrowheads="1"/>
            </p:cNvSpPr>
            <p:nvPr/>
          </p:nvSpPr>
          <p:spPr bwMode="auto">
            <a:xfrm>
              <a:off x="5550" y="2592"/>
              <a:ext cx="144" cy="78"/>
            </a:xfrm>
            <a:prstGeom prst="rect">
              <a:avLst/>
            </a:prstGeom>
            <a:solidFill>
              <a:schemeClr val="tx2"/>
            </a:solidFill>
            <a:ln w="9525">
              <a:solidFill>
                <a:schemeClr val="tx1"/>
              </a:solidFill>
              <a:miter lim="800000"/>
              <a:headEnd/>
              <a:tailEnd/>
            </a:ln>
          </p:spPr>
          <p:txBody>
            <a:bodyPr wrap="none" anchor="ctr"/>
            <a:lstStyle/>
            <a:p>
              <a:pPr algn="ctr"/>
              <a:endParaRPr lang="en-US"/>
            </a:p>
          </p:txBody>
        </p:sp>
        <p:pic>
          <p:nvPicPr>
            <p:cNvPr id="4106" name="Picture 1068" descr="Lua do clear"/>
            <p:cNvPicPr>
              <a:picLocks noChangeAspect="1" noChangeArrowheads="1" noCrop="1"/>
            </p:cNvPicPr>
            <p:nvPr/>
          </p:nvPicPr>
          <p:blipFill>
            <a:blip r:embed="rId3"/>
            <a:srcRect/>
            <a:stretch>
              <a:fillRect/>
            </a:stretch>
          </p:blipFill>
          <p:spPr bwMode="auto">
            <a:xfrm>
              <a:off x="4752" y="1920"/>
              <a:ext cx="1200" cy="864"/>
            </a:xfrm>
            <a:prstGeom prst="rect">
              <a:avLst/>
            </a:prstGeom>
            <a:noFill/>
            <a:ln w="9525">
              <a:noFill/>
              <a:miter lim="800000"/>
              <a:headEnd/>
              <a:tailEnd/>
            </a:ln>
          </p:spPr>
        </p:pic>
        <p:sp>
          <p:nvSpPr>
            <p:cNvPr id="4107" name="Rectangle 1069"/>
            <p:cNvSpPr>
              <a:spLocks noChangeArrowheads="1"/>
            </p:cNvSpPr>
            <p:nvPr/>
          </p:nvSpPr>
          <p:spPr bwMode="auto">
            <a:xfrm>
              <a:off x="4974" y="2602"/>
              <a:ext cx="144" cy="78"/>
            </a:xfrm>
            <a:prstGeom prst="rect">
              <a:avLst/>
            </a:prstGeom>
            <a:solidFill>
              <a:schemeClr val="tx2"/>
            </a:solidFill>
            <a:ln w="9525">
              <a:solidFill>
                <a:schemeClr val="tx1"/>
              </a:solidFill>
              <a:miter lim="800000"/>
              <a:headEnd/>
              <a:tailEnd/>
            </a:ln>
          </p:spPr>
          <p:txBody>
            <a:bodyPr wrap="none" anchor="ctr"/>
            <a:lstStyle/>
            <a:p>
              <a:pPr algn="ctr"/>
              <a:endParaRPr lang="en-US"/>
            </a:p>
          </p:txBody>
        </p:sp>
        <p:pic>
          <p:nvPicPr>
            <p:cNvPr id="4108" name="Picture 1070" descr="Lua do clear"/>
            <p:cNvPicPr>
              <a:picLocks noChangeAspect="1" noChangeArrowheads="1" noCrop="1"/>
            </p:cNvPicPr>
            <p:nvPr/>
          </p:nvPicPr>
          <p:blipFill>
            <a:blip r:embed="rId3">
              <a:lum bright="46000" contrast="6000"/>
              <a:grayscl/>
            </a:blip>
            <a:srcRect/>
            <a:stretch>
              <a:fillRect/>
            </a:stretch>
          </p:blipFill>
          <p:spPr bwMode="auto">
            <a:xfrm>
              <a:off x="5136" y="1152"/>
              <a:ext cx="469" cy="1068"/>
            </a:xfrm>
            <a:prstGeom prst="rect">
              <a:avLst/>
            </a:prstGeom>
            <a:noFill/>
            <a:ln w="9525">
              <a:noFill/>
              <a:miter lim="800000"/>
              <a:headEnd/>
              <a:tailEnd/>
            </a:ln>
          </p:spPr>
        </p:pic>
        <p:sp>
          <p:nvSpPr>
            <p:cNvPr id="4109" name="Oval 1071"/>
            <p:cNvSpPr>
              <a:spLocks noChangeArrowheads="1"/>
            </p:cNvSpPr>
            <p:nvPr/>
          </p:nvSpPr>
          <p:spPr bwMode="auto">
            <a:xfrm>
              <a:off x="4975" y="2486"/>
              <a:ext cx="674" cy="202"/>
            </a:xfrm>
            <a:prstGeom prst="ellipse">
              <a:avLst/>
            </a:prstGeom>
            <a:solidFill>
              <a:schemeClr val="bg1"/>
            </a:solidFill>
            <a:ln w="28575">
              <a:solidFill>
                <a:schemeClr val="tx1"/>
              </a:solidFill>
              <a:round/>
              <a:headEnd/>
              <a:tailEnd/>
            </a:ln>
          </p:spPr>
          <p:txBody>
            <a:bodyPr wrap="none" anchor="ctr"/>
            <a:lstStyle/>
            <a:p>
              <a:endParaRPr lang="en-US"/>
            </a:p>
          </p:txBody>
        </p:sp>
        <p:sp>
          <p:nvSpPr>
            <p:cNvPr id="4110" name="Arc 1072"/>
            <p:cNvSpPr>
              <a:spLocks/>
            </p:cNvSpPr>
            <p:nvPr/>
          </p:nvSpPr>
          <p:spPr bwMode="auto">
            <a:xfrm rot="21357995" flipH="1">
              <a:off x="4974" y="2086"/>
              <a:ext cx="282" cy="558"/>
            </a:xfrm>
            <a:custGeom>
              <a:avLst/>
              <a:gdLst>
                <a:gd name="T0" fmla="*/ 0 w 29491"/>
                <a:gd name="T1" fmla="*/ 0 h 21600"/>
                <a:gd name="T2" fmla="*/ 0 w 29491"/>
                <a:gd name="T3" fmla="*/ 0 h 21600"/>
                <a:gd name="T4" fmla="*/ 0 w 29491"/>
                <a:gd name="T5" fmla="*/ 0 h 21600"/>
                <a:gd name="T6" fmla="*/ 0 60000 65536"/>
                <a:gd name="T7" fmla="*/ 0 60000 65536"/>
                <a:gd name="T8" fmla="*/ 0 60000 65536"/>
                <a:gd name="T9" fmla="*/ 0 w 29491"/>
                <a:gd name="T10" fmla="*/ 0 h 21600"/>
                <a:gd name="T11" fmla="*/ 29491 w 29491"/>
                <a:gd name="T12" fmla="*/ 21600 h 21600"/>
              </a:gdLst>
              <a:ahLst/>
              <a:cxnLst>
                <a:cxn ang="T6">
                  <a:pos x="T0" y="T1"/>
                </a:cxn>
                <a:cxn ang="T7">
                  <a:pos x="T2" y="T3"/>
                </a:cxn>
                <a:cxn ang="T8">
                  <a:pos x="T4" y="T5"/>
                </a:cxn>
              </a:cxnLst>
              <a:rect l="T9" t="T10" r="T11" b="T12"/>
              <a:pathLst>
                <a:path w="29491" h="21600" fill="none" extrusionOk="0">
                  <a:moveTo>
                    <a:pt x="0" y="1516"/>
                  </a:moveTo>
                  <a:cubicBezTo>
                    <a:pt x="2530" y="514"/>
                    <a:pt x="5228" y="-1"/>
                    <a:pt x="7950" y="0"/>
                  </a:cubicBezTo>
                  <a:cubicBezTo>
                    <a:pt x="19258" y="0"/>
                    <a:pt x="28652" y="8722"/>
                    <a:pt x="29490" y="20000"/>
                  </a:cubicBezTo>
                </a:path>
                <a:path w="29491" h="21600" stroke="0" extrusionOk="0">
                  <a:moveTo>
                    <a:pt x="0" y="1516"/>
                  </a:moveTo>
                  <a:cubicBezTo>
                    <a:pt x="2530" y="514"/>
                    <a:pt x="5228" y="-1"/>
                    <a:pt x="7950" y="0"/>
                  </a:cubicBezTo>
                  <a:cubicBezTo>
                    <a:pt x="19258" y="0"/>
                    <a:pt x="28652" y="8722"/>
                    <a:pt x="29490" y="20000"/>
                  </a:cubicBezTo>
                  <a:lnTo>
                    <a:pt x="7950" y="21600"/>
                  </a:lnTo>
                  <a:lnTo>
                    <a:pt x="0" y="1516"/>
                  </a:lnTo>
                  <a:close/>
                </a:path>
              </a:pathLst>
            </a:custGeom>
            <a:solidFill>
              <a:schemeClr val="bg1"/>
            </a:solidFill>
            <a:ln w="28575">
              <a:solidFill>
                <a:schemeClr val="tx1"/>
              </a:solidFill>
              <a:round/>
              <a:headEnd/>
              <a:tailEnd/>
            </a:ln>
          </p:spPr>
          <p:txBody>
            <a:bodyPr wrap="none" anchor="ctr"/>
            <a:lstStyle/>
            <a:p>
              <a:endParaRPr lang="en-US"/>
            </a:p>
          </p:txBody>
        </p:sp>
        <p:sp>
          <p:nvSpPr>
            <p:cNvPr id="4111" name="Arc 1073"/>
            <p:cNvSpPr>
              <a:spLocks/>
            </p:cNvSpPr>
            <p:nvPr/>
          </p:nvSpPr>
          <p:spPr bwMode="auto">
            <a:xfrm>
              <a:off x="5491" y="2083"/>
              <a:ext cx="158" cy="52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28575">
              <a:solidFill>
                <a:schemeClr val="tx1"/>
              </a:solidFill>
              <a:round/>
              <a:headEnd/>
              <a:tailEnd/>
            </a:ln>
          </p:spPr>
          <p:txBody>
            <a:bodyPr wrap="none" anchor="ctr"/>
            <a:lstStyle/>
            <a:p>
              <a:endParaRPr lang="en-US"/>
            </a:p>
          </p:txBody>
        </p:sp>
        <p:sp>
          <p:nvSpPr>
            <p:cNvPr id="4112" name="Rectangle 1074"/>
            <p:cNvSpPr>
              <a:spLocks noChangeArrowheads="1"/>
            </p:cNvSpPr>
            <p:nvPr/>
          </p:nvSpPr>
          <p:spPr bwMode="auto">
            <a:xfrm>
              <a:off x="5144" y="2083"/>
              <a:ext cx="357" cy="444"/>
            </a:xfrm>
            <a:prstGeom prst="rect">
              <a:avLst/>
            </a:prstGeom>
            <a:solidFill>
              <a:schemeClr val="bg1"/>
            </a:solidFill>
            <a:ln w="28575">
              <a:noFill/>
              <a:miter lim="800000"/>
              <a:headEnd/>
              <a:tailEnd/>
            </a:ln>
          </p:spPr>
          <p:txBody>
            <a:bodyPr wrap="none" anchor="ctr"/>
            <a:lstStyle/>
            <a:p>
              <a:endParaRPr lang="en-US"/>
            </a:p>
          </p:txBody>
        </p:sp>
        <p:sp>
          <p:nvSpPr>
            <p:cNvPr id="4113" name="AutoShape 1075"/>
            <p:cNvSpPr>
              <a:spLocks/>
            </p:cNvSpPr>
            <p:nvPr/>
          </p:nvSpPr>
          <p:spPr bwMode="auto">
            <a:xfrm rot="-5400000">
              <a:off x="5154" y="1765"/>
              <a:ext cx="343" cy="456"/>
            </a:xfrm>
            <a:prstGeom prst="rightBracket">
              <a:avLst>
                <a:gd name="adj" fmla="val 11079"/>
              </a:avLst>
            </a:prstGeom>
            <a:noFill/>
            <a:ln w="28575">
              <a:solidFill>
                <a:schemeClr val="tx1"/>
              </a:solidFill>
              <a:round/>
              <a:headEnd/>
              <a:tailEnd/>
            </a:ln>
          </p:spPr>
          <p:txBody>
            <a:bodyPr wrap="none" anchor="ctr"/>
            <a:lstStyle/>
            <a:p>
              <a:endParaRPr lang="en-US"/>
            </a:p>
          </p:txBody>
        </p:sp>
        <p:grpSp>
          <p:nvGrpSpPr>
            <p:cNvPr id="3" name="Group 1076"/>
            <p:cNvGrpSpPr>
              <a:grpSpLocks/>
            </p:cNvGrpSpPr>
            <p:nvPr/>
          </p:nvGrpSpPr>
          <p:grpSpPr bwMode="auto">
            <a:xfrm>
              <a:off x="5610" y="2169"/>
              <a:ext cx="198" cy="282"/>
              <a:chOff x="2448" y="2736"/>
              <a:chExt cx="432" cy="384"/>
            </a:xfrm>
          </p:grpSpPr>
          <p:sp>
            <p:nvSpPr>
              <p:cNvPr id="4117" name="Freeform 1077"/>
              <p:cNvSpPr>
                <a:spLocks/>
              </p:cNvSpPr>
              <p:nvPr/>
            </p:nvSpPr>
            <p:spPr bwMode="auto">
              <a:xfrm>
                <a:off x="2448" y="2784"/>
                <a:ext cx="336" cy="192"/>
              </a:xfrm>
              <a:custGeom>
                <a:avLst/>
                <a:gdLst>
                  <a:gd name="T0" fmla="*/ 0 w 336"/>
                  <a:gd name="T1" fmla="*/ 192 h 192"/>
                  <a:gd name="T2" fmla="*/ 192 w 336"/>
                  <a:gd name="T3" fmla="*/ 144 h 192"/>
                  <a:gd name="T4" fmla="*/ 336 w 336"/>
                  <a:gd name="T5" fmla="*/ 0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0" y="192"/>
                    </a:moveTo>
                    <a:cubicBezTo>
                      <a:pt x="68" y="184"/>
                      <a:pt x="136" y="176"/>
                      <a:pt x="192" y="144"/>
                    </a:cubicBezTo>
                    <a:cubicBezTo>
                      <a:pt x="248" y="112"/>
                      <a:pt x="292" y="56"/>
                      <a:pt x="336" y="0"/>
                    </a:cubicBezTo>
                  </a:path>
                </a:pathLst>
              </a:custGeom>
              <a:noFill/>
              <a:ln w="28575">
                <a:solidFill>
                  <a:schemeClr val="tx1"/>
                </a:solidFill>
                <a:round/>
                <a:headEnd/>
                <a:tailEnd/>
              </a:ln>
            </p:spPr>
            <p:txBody>
              <a:bodyPr/>
              <a:lstStyle/>
              <a:p>
                <a:endParaRPr lang="en-US"/>
              </a:p>
            </p:txBody>
          </p:sp>
          <p:sp>
            <p:nvSpPr>
              <p:cNvPr id="4118" name="Freeform 1078"/>
              <p:cNvSpPr>
                <a:spLocks/>
              </p:cNvSpPr>
              <p:nvPr/>
            </p:nvSpPr>
            <p:spPr bwMode="auto">
              <a:xfrm>
                <a:off x="2496" y="2736"/>
                <a:ext cx="384" cy="384"/>
              </a:xfrm>
              <a:custGeom>
                <a:avLst/>
                <a:gdLst>
                  <a:gd name="T0" fmla="*/ 0 w 384"/>
                  <a:gd name="T1" fmla="*/ 384 h 384"/>
                  <a:gd name="T2" fmla="*/ 240 w 384"/>
                  <a:gd name="T3" fmla="*/ 288 h 384"/>
                  <a:gd name="T4" fmla="*/ 384 w 384"/>
                  <a:gd name="T5" fmla="*/ 0 h 384"/>
                  <a:gd name="T6" fmla="*/ 0 60000 65536"/>
                  <a:gd name="T7" fmla="*/ 0 60000 65536"/>
                  <a:gd name="T8" fmla="*/ 0 60000 65536"/>
                  <a:gd name="T9" fmla="*/ 0 w 384"/>
                  <a:gd name="T10" fmla="*/ 0 h 384"/>
                  <a:gd name="T11" fmla="*/ 384 w 384"/>
                  <a:gd name="T12" fmla="*/ 384 h 384"/>
                </a:gdLst>
                <a:ahLst/>
                <a:cxnLst>
                  <a:cxn ang="T6">
                    <a:pos x="T0" y="T1"/>
                  </a:cxn>
                  <a:cxn ang="T7">
                    <a:pos x="T2" y="T3"/>
                  </a:cxn>
                  <a:cxn ang="T8">
                    <a:pos x="T4" y="T5"/>
                  </a:cxn>
                </a:cxnLst>
                <a:rect l="T9" t="T10" r="T11" b="T12"/>
                <a:pathLst>
                  <a:path w="384" h="384">
                    <a:moveTo>
                      <a:pt x="0" y="384"/>
                    </a:moveTo>
                    <a:cubicBezTo>
                      <a:pt x="88" y="368"/>
                      <a:pt x="176" y="352"/>
                      <a:pt x="240" y="288"/>
                    </a:cubicBezTo>
                    <a:cubicBezTo>
                      <a:pt x="304" y="224"/>
                      <a:pt x="360" y="48"/>
                      <a:pt x="384" y="0"/>
                    </a:cubicBezTo>
                  </a:path>
                </a:pathLst>
              </a:custGeom>
              <a:noFill/>
              <a:ln w="28575">
                <a:solidFill>
                  <a:schemeClr val="tx1"/>
                </a:solidFill>
                <a:round/>
                <a:headEnd/>
                <a:tailEnd/>
              </a:ln>
            </p:spPr>
            <p:txBody>
              <a:bodyPr/>
              <a:lstStyle/>
              <a:p>
                <a:endParaRPr lang="en-US"/>
              </a:p>
            </p:txBody>
          </p:sp>
          <p:sp>
            <p:nvSpPr>
              <p:cNvPr id="4119" name="Freeform 1079"/>
              <p:cNvSpPr>
                <a:spLocks/>
              </p:cNvSpPr>
              <p:nvPr/>
            </p:nvSpPr>
            <p:spPr bwMode="auto">
              <a:xfrm>
                <a:off x="2784" y="2736"/>
                <a:ext cx="96" cy="48"/>
              </a:xfrm>
              <a:custGeom>
                <a:avLst/>
                <a:gdLst>
                  <a:gd name="T0" fmla="*/ 0 w 96"/>
                  <a:gd name="T1" fmla="*/ 48 h 48"/>
                  <a:gd name="T2" fmla="*/ 96 w 96"/>
                  <a:gd name="T3" fmla="*/ 0 h 48"/>
                  <a:gd name="T4" fmla="*/ 0 60000 65536"/>
                  <a:gd name="T5" fmla="*/ 0 60000 65536"/>
                  <a:gd name="T6" fmla="*/ 0 w 96"/>
                  <a:gd name="T7" fmla="*/ 0 h 48"/>
                  <a:gd name="T8" fmla="*/ 96 w 96"/>
                  <a:gd name="T9" fmla="*/ 48 h 48"/>
                </a:gdLst>
                <a:ahLst/>
                <a:cxnLst>
                  <a:cxn ang="T4">
                    <a:pos x="T0" y="T1"/>
                  </a:cxn>
                  <a:cxn ang="T5">
                    <a:pos x="T2" y="T3"/>
                  </a:cxn>
                </a:cxnLst>
                <a:rect l="T6" t="T7" r="T8" b="T9"/>
                <a:pathLst>
                  <a:path w="96" h="48">
                    <a:moveTo>
                      <a:pt x="0" y="48"/>
                    </a:moveTo>
                    <a:cubicBezTo>
                      <a:pt x="40" y="28"/>
                      <a:pt x="80" y="8"/>
                      <a:pt x="96" y="0"/>
                    </a:cubicBezTo>
                  </a:path>
                </a:pathLst>
              </a:custGeom>
              <a:noFill/>
              <a:ln w="28575">
                <a:solidFill>
                  <a:schemeClr val="tx1"/>
                </a:solidFill>
                <a:round/>
                <a:headEnd/>
                <a:tailEnd/>
              </a:ln>
            </p:spPr>
            <p:txBody>
              <a:bodyPr/>
              <a:lstStyle/>
              <a:p>
                <a:endParaRPr lang="en-US"/>
              </a:p>
            </p:txBody>
          </p:sp>
        </p:grpSp>
        <p:sp>
          <p:nvSpPr>
            <p:cNvPr id="4115" name="Oval 1080"/>
            <p:cNvSpPr>
              <a:spLocks noChangeArrowheads="1"/>
            </p:cNvSpPr>
            <p:nvPr/>
          </p:nvSpPr>
          <p:spPr bwMode="auto">
            <a:xfrm>
              <a:off x="5134" y="2019"/>
              <a:ext cx="357" cy="120"/>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4116" name="Oval 1081"/>
            <p:cNvSpPr>
              <a:spLocks noChangeArrowheads="1"/>
            </p:cNvSpPr>
            <p:nvPr/>
          </p:nvSpPr>
          <p:spPr bwMode="auto">
            <a:xfrm>
              <a:off x="5291" y="2003"/>
              <a:ext cx="64" cy="40"/>
            </a:xfrm>
            <a:prstGeom prst="ellipse">
              <a:avLst/>
            </a:prstGeom>
            <a:solidFill>
              <a:schemeClr val="tx2"/>
            </a:solidFill>
            <a:ln w="2857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box(in)">
                                      <p:cBhvr>
                                        <p:cTn id="7"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590550" y="922338"/>
            <a:ext cx="6019800" cy="646112"/>
          </a:xfrm>
          <a:prstGeom prst="rect">
            <a:avLst/>
          </a:prstGeom>
          <a:blipFill dpi="0" rotWithShape="1">
            <a:blip r:embed="rId2"/>
            <a:srcRect/>
            <a:stretch>
              <a:fillRect/>
            </a:stretch>
          </a:blipFill>
          <a:ln w="9525">
            <a:noFill/>
            <a:miter lim="800000"/>
            <a:headEnd/>
            <a:tailEnd/>
          </a:ln>
        </p:spPr>
        <p:txBody>
          <a:bodyPr>
            <a:spAutoFit/>
          </a:bodyPr>
          <a:lstStyle/>
          <a:p>
            <a:pPr eaLnBrk="1" hangingPunct="1"/>
            <a:r>
              <a:rPr lang="en-US" altLang="en-US" sz="3600" b="1" i="1">
                <a:solidFill>
                  <a:srgbClr val="FF0000"/>
                </a:solidFill>
                <a:latin typeface="Times New Roman" pitchFamily="18" charset="0"/>
                <a:cs typeface="Times New Roman" pitchFamily="18" charset="0"/>
              </a:rPr>
              <a:t>I.THÍ NGHIỆM VỀ SỰ SÔI</a:t>
            </a:r>
          </a:p>
        </p:txBody>
      </p:sp>
      <p:sp>
        <p:nvSpPr>
          <p:cNvPr id="7171" name="TextBox 4"/>
          <p:cNvSpPr txBox="1">
            <a:spLocks noChangeArrowheads="1"/>
          </p:cNvSpPr>
          <p:nvPr/>
        </p:nvSpPr>
        <p:spPr bwMode="auto">
          <a:xfrm>
            <a:off x="590550" y="1865313"/>
            <a:ext cx="5410200" cy="1077218"/>
          </a:xfrm>
          <a:prstGeom prst="rect">
            <a:avLst/>
          </a:prstGeom>
          <a:noFill/>
          <a:ln w="9525">
            <a:noFill/>
            <a:miter lim="800000"/>
            <a:headEnd/>
            <a:tailEnd/>
          </a:ln>
        </p:spPr>
        <p:txBody>
          <a:bodyPr>
            <a:spAutoFit/>
          </a:bodyPr>
          <a:lstStyle/>
          <a:p>
            <a:pPr eaLnBrk="1" hangingPunct="1"/>
            <a:r>
              <a:rPr lang="en-US" altLang="en-US" sz="3200" b="1" dirty="0">
                <a:solidFill>
                  <a:srgbClr val="FF0066"/>
                </a:solidFill>
                <a:latin typeface="Times New Roman" pitchFamily="18" charset="0"/>
                <a:cs typeface="Times New Roman" pitchFamily="18" charset="0"/>
              </a:rPr>
              <a:t>1.Tiến </a:t>
            </a:r>
            <a:r>
              <a:rPr lang="en-US" altLang="en-US" sz="3200" b="1" dirty="0" err="1">
                <a:solidFill>
                  <a:srgbClr val="FF0066"/>
                </a:solidFill>
                <a:latin typeface="Times New Roman" pitchFamily="18" charset="0"/>
                <a:cs typeface="Times New Roman" pitchFamily="18" charset="0"/>
              </a:rPr>
              <a:t>hành</a:t>
            </a:r>
            <a:r>
              <a:rPr lang="en-US" altLang="en-US" sz="3200" b="1" dirty="0">
                <a:solidFill>
                  <a:srgbClr val="FF0066"/>
                </a:solidFill>
                <a:latin typeface="Times New Roman" pitchFamily="18" charset="0"/>
                <a:cs typeface="Times New Roman" pitchFamily="18" charset="0"/>
              </a:rPr>
              <a:t> </a:t>
            </a:r>
            <a:r>
              <a:rPr lang="en-US" altLang="en-US" sz="3200" b="1" dirty="0" err="1">
                <a:solidFill>
                  <a:srgbClr val="FF0066"/>
                </a:solidFill>
                <a:latin typeface="Times New Roman" pitchFamily="18" charset="0"/>
                <a:cs typeface="Times New Roman" pitchFamily="18" charset="0"/>
              </a:rPr>
              <a:t>thí</a:t>
            </a:r>
            <a:r>
              <a:rPr lang="en-US" altLang="en-US" sz="3200" b="1" dirty="0">
                <a:solidFill>
                  <a:srgbClr val="FF0066"/>
                </a:solidFill>
                <a:latin typeface="Times New Roman" pitchFamily="18" charset="0"/>
                <a:cs typeface="Times New Roman" pitchFamily="18" charset="0"/>
              </a:rPr>
              <a:t> </a:t>
            </a:r>
            <a:r>
              <a:rPr lang="en-US" altLang="en-US" sz="3200" b="1" dirty="0" err="1">
                <a:solidFill>
                  <a:srgbClr val="FF0066"/>
                </a:solidFill>
                <a:latin typeface="Times New Roman" pitchFamily="18" charset="0"/>
                <a:cs typeface="Times New Roman" pitchFamily="18" charset="0"/>
              </a:rPr>
              <a:t>nghiệm</a:t>
            </a:r>
            <a:endParaRPr lang="vi-VN" altLang="en-US" sz="3200" b="1" dirty="0">
              <a:solidFill>
                <a:srgbClr val="FF0066"/>
              </a:solidFill>
              <a:latin typeface="Times New Roman" pitchFamily="18" charset="0"/>
              <a:cs typeface="Times New Roman" pitchFamily="18" charset="0"/>
            </a:endParaRPr>
          </a:p>
          <a:p>
            <a:pPr eaLnBrk="1" hangingPunct="1"/>
            <a:r>
              <a:rPr lang="vi-VN" altLang="en-US" sz="3200" b="1" dirty="0">
                <a:solidFill>
                  <a:srgbClr val="FF0066"/>
                </a:solidFill>
                <a:latin typeface="Times New Roman" pitchFamily="18" charset="0"/>
                <a:cs typeface="Times New Roman" pitchFamily="18" charset="0"/>
              </a:rPr>
              <a:t>HS nghiên cứu SGK </a:t>
            </a:r>
            <a:endParaRPr lang="en-US" altLang="en-US" sz="3200" b="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385" decel="100000"/>
                                        <p:tgtEl>
                                          <p:spTgt spid="7170"/>
                                        </p:tgtEl>
                                      </p:cBhvr>
                                    </p:animEffect>
                                    <p:animScale>
                                      <p:cBhvr>
                                        <p:cTn id="8" dur="385" decel="100000"/>
                                        <p:tgtEl>
                                          <p:spTgt spid="7170"/>
                                        </p:tgtEl>
                                      </p:cBhvr>
                                      <p:from x="10000" y="10000"/>
                                      <p:to x="200000" y="450000"/>
                                    </p:animScale>
                                    <p:animScale>
                                      <p:cBhvr>
                                        <p:cTn id="9" dur="615" accel="100000" fill="hold">
                                          <p:stCondLst>
                                            <p:cond delay="385"/>
                                          </p:stCondLst>
                                        </p:cTn>
                                        <p:tgtEl>
                                          <p:spTgt spid="7170"/>
                                        </p:tgtEl>
                                      </p:cBhvr>
                                      <p:from x="200000" y="450000"/>
                                      <p:to x="100000" y="100000"/>
                                    </p:animScale>
                                    <p:set>
                                      <p:cBhvr>
                                        <p:cTn id="10" dur="385" fill="hold"/>
                                        <p:tgtEl>
                                          <p:spTgt spid="7170"/>
                                        </p:tgtEl>
                                        <p:attrNameLst>
                                          <p:attrName>ppt_x</p:attrName>
                                        </p:attrNameLst>
                                      </p:cBhvr>
                                      <p:to>
                                        <p:strVal val="(0.5)"/>
                                      </p:to>
                                    </p:set>
                                    <p:anim from="(0.5)" to="(#ppt_x)" calcmode="lin" valueType="num">
                                      <p:cBhvr>
                                        <p:cTn id="11" dur="615" accel="100000" fill="hold">
                                          <p:stCondLst>
                                            <p:cond delay="385"/>
                                          </p:stCondLst>
                                        </p:cTn>
                                        <p:tgtEl>
                                          <p:spTgt spid="7170"/>
                                        </p:tgtEl>
                                        <p:attrNameLst>
                                          <p:attrName>ppt_x</p:attrName>
                                        </p:attrNameLst>
                                      </p:cBhvr>
                                    </p:anim>
                                    <p:set>
                                      <p:cBhvr>
                                        <p:cTn id="12" dur="385" fill="hold"/>
                                        <p:tgtEl>
                                          <p:spTgt spid="7170"/>
                                        </p:tgtEl>
                                        <p:attrNameLst>
                                          <p:attrName>ppt_y</p:attrName>
                                        </p:attrNameLst>
                                      </p:cBhvr>
                                      <p:to>
                                        <p:strVal val="(#ppt_y+0.4)"/>
                                      </p:to>
                                    </p:set>
                                    <p:anim from="(#ppt_y+0.4)" to="(#ppt_y)" calcmode="lin" valueType="num">
                                      <p:cBhvr>
                                        <p:cTn id="13" dur="615" accel="100000" fill="hold">
                                          <p:stCondLst>
                                            <p:cond delay="385"/>
                                          </p:stCondLst>
                                        </p:cTn>
                                        <p:tgtEl>
                                          <p:spTgt spid="7170"/>
                                        </p:tgtEl>
                                        <p:attrNameLst>
                                          <p:attrName>ppt_y</p:attrName>
                                        </p:attrNameLst>
                                      </p:cBhvr>
                                    </p:anim>
                                  </p:childTnLst>
                                </p:cTn>
                              </p:par>
                            </p:childTnLst>
                          </p:cTn>
                        </p:par>
                        <p:par>
                          <p:cTn id="14" fill="hold" nodeType="afterGroup">
                            <p:stCondLst>
                              <p:cond delay="1000"/>
                            </p:stCondLst>
                            <p:childTnLst>
                              <p:par>
                                <p:cTn id="15" presetID="30" presetClass="entr" presetSubtype="0" fill="hold" grpId="0" nodeType="after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1600" decel="100000"/>
                                        <p:tgtEl>
                                          <p:spTgt spid="7171"/>
                                        </p:tgtEl>
                                      </p:cBhvr>
                                    </p:animEffect>
                                    <p:anim calcmode="lin" valueType="num">
                                      <p:cBhvr>
                                        <p:cTn id="18" dur="1600" decel="100000" fill="hold"/>
                                        <p:tgtEl>
                                          <p:spTgt spid="7171"/>
                                        </p:tgtEl>
                                        <p:attrNameLst>
                                          <p:attrName>style.rotation</p:attrName>
                                        </p:attrNameLst>
                                      </p:cBhvr>
                                      <p:tavLst>
                                        <p:tav tm="0">
                                          <p:val>
                                            <p:fltVal val="-90"/>
                                          </p:val>
                                        </p:tav>
                                        <p:tav tm="100000">
                                          <p:val>
                                            <p:fltVal val="0"/>
                                          </p:val>
                                        </p:tav>
                                      </p:tavLst>
                                    </p:anim>
                                    <p:anim calcmode="lin" valueType="num">
                                      <p:cBhvr>
                                        <p:cTn id="19" dur="1600" decel="100000" fill="hold"/>
                                        <p:tgtEl>
                                          <p:spTgt spid="7171"/>
                                        </p:tgtEl>
                                        <p:attrNameLst>
                                          <p:attrName>ppt_x</p:attrName>
                                        </p:attrNameLst>
                                      </p:cBhvr>
                                      <p:tavLst>
                                        <p:tav tm="0">
                                          <p:val>
                                            <p:strVal val="#ppt_x+0.4"/>
                                          </p:val>
                                        </p:tav>
                                        <p:tav tm="100000">
                                          <p:val>
                                            <p:strVal val="#ppt_x-0.05"/>
                                          </p:val>
                                        </p:tav>
                                      </p:tavLst>
                                    </p:anim>
                                    <p:anim calcmode="lin" valueType="num">
                                      <p:cBhvr>
                                        <p:cTn id="20" dur="1600" decel="100000" fill="hold"/>
                                        <p:tgtEl>
                                          <p:spTgt spid="7171"/>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7171"/>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71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754063" y="460375"/>
            <a:ext cx="4572000" cy="584200"/>
          </a:xfrm>
          <a:prstGeom prst="rect">
            <a:avLst/>
          </a:prstGeom>
          <a:noFill/>
          <a:ln w="9525">
            <a:noFill/>
            <a:miter lim="800000"/>
            <a:headEnd/>
            <a:tailEnd/>
          </a:ln>
        </p:spPr>
        <p:txBody>
          <a:bodyPr>
            <a:spAutoFit/>
          </a:bodyPr>
          <a:lstStyle/>
          <a:p>
            <a:pPr eaLnBrk="1" hangingPunct="1"/>
            <a:r>
              <a:rPr lang="en-US" altLang="en-US" sz="3200" b="1">
                <a:solidFill>
                  <a:srgbClr val="FF0066"/>
                </a:solidFill>
                <a:latin typeface="Times New Roman" pitchFamily="18" charset="0"/>
                <a:cs typeface="Times New Roman" pitchFamily="18" charset="0"/>
              </a:rPr>
              <a:t>2.Vẽ đường biểu diễn</a:t>
            </a:r>
          </a:p>
        </p:txBody>
      </p:sp>
      <p:sp>
        <p:nvSpPr>
          <p:cNvPr id="11267" name="TextBox 6"/>
          <p:cNvSpPr txBox="1">
            <a:spLocks noChangeArrowheads="1"/>
          </p:cNvSpPr>
          <p:nvPr/>
        </p:nvSpPr>
        <p:spPr bwMode="auto">
          <a:xfrm>
            <a:off x="381000" y="1258888"/>
            <a:ext cx="3657600" cy="584200"/>
          </a:xfrm>
          <a:prstGeom prst="rect">
            <a:avLst/>
          </a:prstGeom>
          <a:noFill/>
          <a:ln w="9525">
            <a:noFill/>
            <a:miter lim="800000"/>
            <a:headEnd/>
            <a:tailEnd/>
          </a:ln>
        </p:spPr>
        <p:txBody>
          <a:bodyPr>
            <a:spAutoFit/>
          </a:bodyPr>
          <a:lstStyle/>
          <a:p>
            <a:pPr eaLnBrk="1" hangingPunct="1"/>
            <a:r>
              <a:rPr lang="en-US" altLang="en-US" sz="3200">
                <a:latin typeface="Times New Roman" pitchFamily="18" charset="0"/>
                <a:cs typeface="Times New Roman" pitchFamily="18" charset="0"/>
                <a:sym typeface="Wingdings 2" pitchFamily="18" charset="2"/>
              </a:rPr>
              <a:t></a:t>
            </a:r>
            <a:r>
              <a:rPr lang="en-US" altLang="en-US" sz="3200" i="1">
                <a:latin typeface="Times New Roman" pitchFamily="18" charset="0"/>
                <a:cs typeface="Times New Roman" pitchFamily="18" charset="0"/>
              </a:rPr>
              <a:t>Vẽ đồ thị:</a:t>
            </a:r>
          </a:p>
        </p:txBody>
      </p:sp>
      <p:sp>
        <p:nvSpPr>
          <p:cNvPr id="12294" name="Text Box 6"/>
          <p:cNvSpPr txBox="1">
            <a:spLocks noChangeArrowheads="1"/>
          </p:cNvSpPr>
          <p:nvPr/>
        </p:nvSpPr>
        <p:spPr bwMode="auto">
          <a:xfrm>
            <a:off x="685800" y="2057401"/>
            <a:ext cx="4640261" cy="4832092"/>
          </a:xfrm>
          <a:prstGeom prst="rect">
            <a:avLst/>
          </a:prstGeom>
          <a:noFill/>
          <a:ln w="9525">
            <a:noFill/>
            <a:miter lim="800000"/>
            <a:headEnd/>
            <a:tailEnd/>
          </a:ln>
        </p:spPr>
        <p:txBody>
          <a:bodyPr wrap="square">
            <a:spAutoFit/>
          </a:bodyPr>
          <a:lstStyle/>
          <a:p>
            <a:pPr eaLnBrk="1" hangingPunct="1">
              <a:spcBef>
                <a:spcPct val="50000"/>
              </a:spcBef>
            </a:pPr>
            <a:r>
              <a:rPr lang="en-US" altLang="en-US" sz="2800" dirty="0" err="1">
                <a:latin typeface="Times New Roman" pitchFamily="18" charset="0"/>
              </a:rPr>
              <a:t>Trục</a:t>
            </a:r>
            <a:r>
              <a:rPr lang="en-US" altLang="en-US" sz="2800" dirty="0">
                <a:latin typeface="Times New Roman" pitchFamily="18" charset="0"/>
              </a:rPr>
              <a:t> </a:t>
            </a:r>
            <a:r>
              <a:rPr lang="en-US" altLang="en-US" sz="2800" dirty="0" err="1">
                <a:latin typeface="Times New Roman" pitchFamily="18" charset="0"/>
              </a:rPr>
              <a:t>nằm</a:t>
            </a:r>
            <a:r>
              <a:rPr lang="en-US" altLang="en-US" sz="2800" dirty="0">
                <a:latin typeface="Times New Roman" pitchFamily="18" charset="0"/>
              </a:rPr>
              <a:t> </a:t>
            </a:r>
            <a:r>
              <a:rPr lang="en-US" altLang="en-US" sz="2800" dirty="0" err="1">
                <a:latin typeface="Times New Roman" pitchFamily="18" charset="0"/>
              </a:rPr>
              <a:t>ngang</a:t>
            </a:r>
            <a:r>
              <a:rPr lang="en-US" altLang="en-US" sz="2800" dirty="0">
                <a:latin typeface="Times New Roman" pitchFamily="18" charset="0"/>
              </a:rPr>
              <a:t> </a:t>
            </a:r>
            <a:r>
              <a:rPr lang="en-US" altLang="en-US" sz="2800" dirty="0" err="1">
                <a:latin typeface="Times New Roman" pitchFamily="18" charset="0"/>
              </a:rPr>
              <a:t>là</a:t>
            </a:r>
            <a:r>
              <a:rPr lang="en-US" altLang="en-US" sz="2800" dirty="0">
                <a:latin typeface="Times New Roman" pitchFamily="18" charset="0"/>
              </a:rPr>
              <a:t> </a:t>
            </a:r>
            <a:r>
              <a:rPr lang="en-US" altLang="en-US" sz="2800" dirty="0" err="1">
                <a:latin typeface="Times New Roman" pitchFamily="18" charset="0"/>
              </a:rPr>
              <a:t>trục</a:t>
            </a:r>
            <a:r>
              <a:rPr lang="en-US" altLang="en-US" sz="2800" dirty="0">
                <a:latin typeface="Times New Roman" pitchFamily="18" charset="0"/>
              </a:rPr>
              <a:t> </a:t>
            </a:r>
            <a:r>
              <a:rPr lang="en-US" altLang="en-US" sz="2800" dirty="0" err="1">
                <a:latin typeface="Times New Roman" pitchFamily="18" charset="0"/>
              </a:rPr>
              <a:t>thời</a:t>
            </a:r>
            <a:r>
              <a:rPr lang="en-US" altLang="en-US" sz="2800" dirty="0">
                <a:latin typeface="Times New Roman" pitchFamily="18" charset="0"/>
              </a:rPr>
              <a:t> </a:t>
            </a:r>
            <a:r>
              <a:rPr lang="en-US" altLang="en-US" sz="2800" dirty="0" err="1">
                <a:latin typeface="Times New Roman" pitchFamily="18" charset="0"/>
              </a:rPr>
              <a:t>gian</a:t>
            </a:r>
            <a:endParaRPr lang="en-US" altLang="en-US" sz="2800" dirty="0">
              <a:latin typeface="Times New Roman" pitchFamily="18" charset="0"/>
            </a:endParaRPr>
          </a:p>
          <a:p>
            <a:pPr eaLnBrk="1" hangingPunct="1">
              <a:spcBef>
                <a:spcPct val="50000"/>
              </a:spcBef>
            </a:pPr>
            <a:r>
              <a:rPr lang="en-US" altLang="en-US" sz="2800" dirty="0" err="1">
                <a:latin typeface="Times New Roman" pitchFamily="18" charset="0"/>
              </a:rPr>
              <a:t>Trục</a:t>
            </a:r>
            <a:r>
              <a:rPr lang="en-US" altLang="en-US" sz="2800" dirty="0">
                <a:latin typeface="Times New Roman" pitchFamily="18" charset="0"/>
              </a:rPr>
              <a:t> </a:t>
            </a:r>
            <a:r>
              <a:rPr lang="en-US" altLang="en-US" sz="2800" dirty="0" err="1">
                <a:latin typeface="Times New Roman" pitchFamily="18" charset="0"/>
              </a:rPr>
              <a:t>thẳng</a:t>
            </a:r>
            <a:r>
              <a:rPr lang="en-US" altLang="en-US" sz="2800" dirty="0">
                <a:latin typeface="Times New Roman" pitchFamily="18" charset="0"/>
              </a:rPr>
              <a:t> </a:t>
            </a:r>
            <a:r>
              <a:rPr lang="en-US" altLang="en-US" sz="2800" dirty="0" err="1">
                <a:latin typeface="Times New Roman" pitchFamily="18" charset="0"/>
              </a:rPr>
              <a:t>đứng</a:t>
            </a:r>
            <a:r>
              <a:rPr lang="en-US" altLang="en-US" sz="2800" dirty="0">
                <a:latin typeface="Times New Roman" pitchFamily="18" charset="0"/>
              </a:rPr>
              <a:t> </a:t>
            </a:r>
            <a:r>
              <a:rPr lang="en-US" altLang="en-US" sz="2800" dirty="0" err="1">
                <a:latin typeface="Times New Roman" pitchFamily="18" charset="0"/>
              </a:rPr>
              <a:t>là</a:t>
            </a:r>
            <a:r>
              <a:rPr lang="en-US" altLang="en-US" sz="2800" dirty="0">
                <a:latin typeface="Times New Roman" pitchFamily="18" charset="0"/>
              </a:rPr>
              <a:t> </a:t>
            </a:r>
            <a:r>
              <a:rPr lang="en-US" altLang="en-US" sz="2800" dirty="0" err="1">
                <a:latin typeface="Times New Roman" pitchFamily="18" charset="0"/>
              </a:rPr>
              <a:t>trục</a:t>
            </a:r>
            <a:r>
              <a:rPr lang="en-US" altLang="en-US" sz="2800" dirty="0">
                <a:latin typeface="Times New Roman" pitchFamily="18" charset="0"/>
              </a:rPr>
              <a:t> </a:t>
            </a:r>
            <a:r>
              <a:rPr lang="en-US" altLang="en-US" sz="2800" dirty="0" err="1">
                <a:latin typeface="Times New Roman" pitchFamily="18" charset="0"/>
              </a:rPr>
              <a:t>nhiệt</a:t>
            </a:r>
            <a:r>
              <a:rPr lang="en-US" altLang="en-US" sz="2800" dirty="0">
                <a:latin typeface="Times New Roman" pitchFamily="18" charset="0"/>
              </a:rPr>
              <a:t> </a:t>
            </a:r>
            <a:r>
              <a:rPr lang="en-US" altLang="en-US" sz="2800" dirty="0" err="1">
                <a:latin typeface="Times New Roman" pitchFamily="18" charset="0"/>
              </a:rPr>
              <a:t>độ</a:t>
            </a:r>
            <a:r>
              <a:rPr lang="en-US" altLang="en-US" sz="2800" dirty="0">
                <a:latin typeface="Times New Roman" pitchFamily="18" charset="0"/>
              </a:rPr>
              <a:t>.</a:t>
            </a:r>
          </a:p>
          <a:p>
            <a:pPr eaLnBrk="1" hangingPunct="1">
              <a:spcBef>
                <a:spcPct val="50000"/>
              </a:spcBef>
            </a:pPr>
            <a:r>
              <a:rPr lang="en-US" altLang="en-US" sz="2800" dirty="0" err="1">
                <a:latin typeface="Times New Roman" pitchFamily="18" charset="0"/>
              </a:rPr>
              <a:t>Gốc</a:t>
            </a:r>
            <a:r>
              <a:rPr lang="en-US" altLang="en-US" sz="2800" dirty="0">
                <a:latin typeface="Times New Roman" pitchFamily="18" charset="0"/>
              </a:rPr>
              <a:t> </a:t>
            </a:r>
            <a:r>
              <a:rPr lang="en-US" altLang="en-US" sz="2800" dirty="0" err="1">
                <a:latin typeface="Times New Roman" pitchFamily="18" charset="0"/>
              </a:rPr>
              <a:t>của</a:t>
            </a:r>
            <a:r>
              <a:rPr lang="en-US" altLang="en-US" sz="2800" dirty="0">
                <a:latin typeface="Times New Roman" pitchFamily="18" charset="0"/>
              </a:rPr>
              <a:t> </a:t>
            </a:r>
            <a:r>
              <a:rPr lang="en-US" altLang="en-US" sz="2800" dirty="0" err="1">
                <a:latin typeface="Times New Roman" pitchFamily="18" charset="0"/>
              </a:rPr>
              <a:t>trục</a:t>
            </a:r>
            <a:r>
              <a:rPr lang="en-US" altLang="en-US" sz="2800" dirty="0">
                <a:latin typeface="Times New Roman" pitchFamily="18" charset="0"/>
              </a:rPr>
              <a:t> </a:t>
            </a:r>
            <a:r>
              <a:rPr lang="en-US" altLang="en-US" sz="2800" dirty="0" err="1">
                <a:latin typeface="Times New Roman" pitchFamily="18" charset="0"/>
              </a:rPr>
              <a:t>nhiệt</a:t>
            </a:r>
            <a:r>
              <a:rPr lang="en-US" altLang="en-US" sz="2800" dirty="0">
                <a:latin typeface="Times New Roman" pitchFamily="18" charset="0"/>
              </a:rPr>
              <a:t> </a:t>
            </a:r>
            <a:r>
              <a:rPr lang="en-US" altLang="en-US" sz="2800" dirty="0" err="1">
                <a:latin typeface="Times New Roman" pitchFamily="18" charset="0"/>
              </a:rPr>
              <a:t>độ</a:t>
            </a:r>
            <a:r>
              <a:rPr lang="en-US" altLang="en-US" sz="2800" dirty="0">
                <a:latin typeface="Times New Roman" pitchFamily="18" charset="0"/>
              </a:rPr>
              <a:t> </a:t>
            </a:r>
            <a:r>
              <a:rPr lang="en-US" altLang="en-US" sz="2800" dirty="0" err="1">
                <a:latin typeface="Times New Roman" pitchFamily="18" charset="0"/>
              </a:rPr>
              <a:t>là</a:t>
            </a:r>
            <a:r>
              <a:rPr lang="en-US" altLang="en-US" sz="2800" dirty="0">
                <a:latin typeface="Times New Roman" pitchFamily="18" charset="0"/>
              </a:rPr>
              <a:t> 40</a:t>
            </a:r>
            <a:r>
              <a:rPr lang="en-US" altLang="en-US" sz="2800" baseline="30000" dirty="0">
                <a:latin typeface="Times New Roman" pitchFamily="18" charset="0"/>
              </a:rPr>
              <a:t>0</a:t>
            </a:r>
            <a:r>
              <a:rPr lang="en-US" altLang="en-US" sz="2800" dirty="0">
                <a:latin typeface="Times New Roman" pitchFamily="18" charset="0"/>
              </a:rPr>
              <a:t>C</a:t>
            </a:r>
          </a:p>
          <a:p>
            <a:pPr eaLnBrk="1" hangingPunct="1">
              <a:spcBef>
                <a:spcPct val="50000"/>
              </a:spcBef>
            </a:pPr>
            <a:r>
              <a:rPr lang="en-US" altLang="en-US" sz="2800" dirty="0" err="1">
                <a:latin typeface="Times New Roman" pitchFamily="18" charset="0"/>
              </a:rPr>
              <a:t>Gốc</a:t>
            </a:r>
            <a:r>
              <a:rPr lang="en-US" altLang="en-US" sz="2800" dirty="0">
                <a:latin typeface="Times New Roman" pitchFamily="18" charset="0"/>
              </a:rPr>
              <a:t> </a:t>
            </a:r>
            <a:r>
              <a:rPr lang="en-US" altLang="en-US" sz="2800" dirty="0" err="1">
                <a:latin typeface="Times New Roman" pitchFamily="18" charset="0"/>
              </a:rPr>
              <a:t>của</a:t>
            </a:r>
            <a:r>
              <a:rPr lang="en-US" altLang="en-US" sz="2800" dirty="0">
                <a:latin typeface="Times New Roman" pitchFamily="18" charset="0"/>
              </a:rPr>
              <a:t> </a:t>
            </a:r>
            <a:r>
              <a:rPr lang="en-US" altLang="en-US" sz="2800" dirty="0" err="1">
                <a:latin typeface="Times New Roman" pitchFamily="18" charset="0"/>
              </a:rPr>
              <a:t>trục</a:t>
            </a:r>
            <a:r>
              <a:rPr lang="en-US" altLang="en-US" sz="2800" dirty="0">
                <a:latin typeface="Times New Roman" pitchFamily="18" charset="0"/>
              </a:rPr>
              <a:t> </a:t>
            </a:r>
            <a:r>
              <a:rPr lang="en-US" altLang="en-US" sz="2800" dirty="0" err="1">
                <a:latin typeface="Times New Roman" pitchFamily="18" charset="0"/>
              </a:rPr>
              <a:t>thời</a:t>
            </a:r>
            <a:r>
              <a:rPr lang="en-US" altLang="en-US" sz="2800" dirty="0">
                <a:latin typeface="Times New Roman" pitchFamily="18" charset="0"/>
              </a:rPr>
              <a:t> </a:t>
            </a:r>
            <a:r>
              <a:rPr lang="en-US" altLang="en-US" sz="2800" dirty="0" err="1">
                <a:latin typeface="Times New Roman" pitchFamily="18" charset="0"/>
              </a:rPr>
              <a:t>gian</a:t>
            </a:r>
            <a:r>
              <a:rPr lang="en-US" altLang="en-US" sz="2800" dirty="0">
                <a:latin typeface="Times New Roman" pitchFamily="18" charset="0"/>
              </a:rPr>
              <a:t> </a:t>
            </a:r>
            <a:r>
              <a:rPr lang="en-US" altLang="en-US" sz="2800" dirty="0" err="1">
                <a:latin typeface="Times New Roman" pitchFamily="18" charset="0"/>
              </a:rPr>
              <a:t>là</a:t>
            </a:r>
            <a:r>
              <a:rPr lang="en-US" altLang="en-US" sz="2800" dirty="0">
                <a:latin typeface="Times New Roman" pitchFamily="18" charset="0"/>
              </a:rPr>
              <a:t> </a:t>
            </a:r>
            <a:r>
              <a:rPr lang="en-US" altLang="en-US" sz="2800" dirty="0" err="1">
                <a:latin typeface="Times New Roman" pitchFamily="18" charset="0"/>
              </a:rPr>
              <a:t>phút</a:t>
            </a:r>
            <a:r>
              <a:rPr lang="en-US" altLang="en-US" sz="2800" dirty="0">
                <a:latin typeface="Times New Roman" pitchFamily="18" charset="0"/>
              </a:rPr>
              <a:t> 0.</a:t>
            </a:r>
          </a:p>
          <a:p>
            <a:pPr eaLnBrk="1" hangingPunct="1">
              <a:spcBef>
                <a:spcPct val="50000"/>
              </a:spcBef>
            </a:pPr>
            <a:r>
              <a:rPr lang="en-US" altLang="en-US" sz="2800" dirty="0" err="1">
                <a:latin typeface="Times New Roman" pitchFamily="18" charset="0"/>
              </a:rPr>
              <a:t>Ghi</a:t>
            </a:r>
            <a:r>
              <a:rPr lang="en-US" altLang="en-US" sz="2800" dirty="0">
                <a:latin typeface="Times New Roman" pitchFamily="18" charset="0"/>
              </a:rPr>
              <a:t> </a:t>
            </a:r>
            <a:r>
              <a:rPr lang="en-US" altLang="en-US" sz="2800" dirty="0" err="1">
                <a:latin typeface="Times New Roman" pitchFamily="18" charset="0"/>
              </a:rPr>
              <a:t>nhận</a:t>
            </a:r>
            <a:r>
              <a:rPr lang="en-US" altLang="en-US" sz="2800" dirty="0">
                <a:latin typeface="Times New Roman" pitchFamily="18" charset="0"/>
              </a:rPr>
              <a:t> </a:t>
            </a:r>
            <a:r>
              <a:rPr lang="en-US" altLang="en-US" sz="2800" dirty="0" err="1">
                <a:latin typeface="Times New Roman" pitchFamily="18" charset="0"/>
              </a:rPr>
              <a:t>xét</a:t>
            </a:r>
            <a:r>
              <a:rPr lang="en-US" altLang="en-US" sz="2800" dirty="0">
                <a:latin typeface="Times New Roman" pitchFamily="18" charset="0"/>
              </a:rPr>
              <a:t> </a:t>
            </a:r>
            <a:r>
              <a:rPr lang="en-US" altLang="en-US" sz="2800" dirty="0" err="1">
                <a:latin typeface="Times New Roman" pitchFamily="18" charset="0"/>
              </a:rPr>
              <a:t>về</a:t>
            </a:r>
            <a:r>
              <a:rPr lang="en-US" altLang="en-US" sz="2800" dirty="0">
                <a:latin typeface="Times New Roman" pitchFamily="18" charset="0"/>
              </a:rPr>
              <a:t> </a:t>
            </a:r>
            <a:r>
              <a:rPr lang="en-US" altLang="en-US" sz="2800" dirty="0" err="1">
                <a:latin typeface="Times New Roman" pitchFamily="18" charset="0"/>
              </a:rPr>
              <a:t>đường</a:t>
            </a:r>
            <a:r>
              <a:rPr lang="en-US" altLang="en-US" sz="2800" dirty="0">
                <a:latin typeface="Times New Roman" pitchFamily="18" charset="0"/>
              </a:rPr>
              <a:t> </a:t>
            </a:r>
            <a:r>
              <a:rPr lang="en-US" altLang="en-US" sz="2800" dirty="0" err="1">
                <a:latin typeface="Times New Roman" pitchFamily="18" charset="0"/>
              </a:rPr>
              <a:t>biểu</a:t>
            </a:r>
            <a:r>
              <a:rPr lang="en-US" altLang="en-US" sz="2800" dirty="0">
                <a:latin typeface="Times New Roman" pitchFamily="18" charset="0"/>
              </a:rPr>
              <a:t> </a:t>
            </a:r>
            <a:r>
              <a:rPr lang="en-US" altLang="en-US" sz="2800" dirty="0" err="1">
                <a:latin typeface="Times New Roman" pitchFamily="18" charset="0"/>
              </a:rPr>
              <a:t>diễn</a:t>
            </a:r>
            <a:r>
              <a:rPr lang="en-US" altLang="en-US" sz="2800" dirty="0">
                <a:latin typeface="Times New Roman" pitchFamily="18" charset="0"/>
              </a:rPr>
              <a:t>.</a:t>
            </a:r>
          </a:p>
        </p:txBody>
      </p:sp>
      <p:graphicFrame>
        <p:nvGraphicFramePr>
          <p:cNvPr id="12328" name="Group 40"/>
          <p:cNvGraphicFramePr>
            <a:graphicFrameLocks noGrp="1"/>
          </p:cNvGraphicFramePr>
          <p:nvPr>
            <p:extLst>
              <p:ext uri="{D42A27DB-BD31-4B8C-83A1-F6EECF244321}">
                <p14:modId xmlns:p14="http://schemas.microsoft.com/office/powerpoint/2010/main" val="1436671235"/>
              </p:ext>
            </p:extLst>
          </p:nvPr>
        </p:nvGraphicFramePr>
        <p:xfrm>
          <a:off x="5029200" y="685800"/>
          <a:ext cx="4114800" cy="594360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63979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err="1">
                          <a:ln>
                            <a:noFill/>
                          </a:ln>
                          <a:solidFill>
                            <a:srgbClr val="660066"/>
                          </a:solidFill>
                          <a:effectLst/>
                          <a:latin typeface="Times New Roman" pitchFamily="18" charset="0"/>
                          <a:cs typeface="Times New Roman" pitchFamily="18" charset="0"/>
                        </a:rPr>
                        <a:t>Thời</a:t>
                      </a:r>
                      <a:r>
                        <a:rPr kumimoji="0" lang="en-US" sz="1800" b="1" i="0" u="none" strike="noStrike" cap="none" normalizeH="0" baseline="0" dirty="0">
                          <a:ln>
                            <a:noFill/>
                          </a:ln>
                          <a:solidFill>
                            <a:srgbClr val="660066"/>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660066"/>
                          </a:solidFill>
                          <a:effectLst/>
                          <a:latin typeface="Times New Roman" pitchFamily="18" charset="0"/>
                          <a:cs typeface="Times New Roman" pitchFamily="18" charset="0"/>
                        </a:rPr>
                        <a:t>gian</a:t>
                      </a:r>
                      <a:endParaRPr kumimoji="0" lang="en-US" sz="1800" b="1" i="0" u="none" strike="noStrike" cap="none" normalizeH="0" baseline="0" dirty="0">
                        <a:ln>
                          <a:noFill/>
                        </a:ln>
                        <a:solidFill>
                          <a:srgbClr val="660066"/>
                        </a:solidFill>
                        <a:effectLst/>
                        <a:latin typeface="Times New Roman" pitchFamily="18" charset="0"/>
                        <a:cs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err="1">
                          <a:ln>
                            <a:noFill/>
                          </a:ln>
                          <a:solidFill>
                            <a:srgbClr val="660066"/>
                          </a:solidFill>
                          <a:effectLst/>
                          <a:latin typeface="Times New Roman" pitchFamily="18" charset="0"/>
                          <a:cs typeface="Times New Roman" pitchFamily="18" charset="0"/>
                        </a:rPr>
                        <a:t>Nhiệt</a:t>
                      </a:r>
                      <a:r>
                        <a:rPr kumimoji="0" lang="en-US" sz="1800" b="1" i="0" u="none" strike="noStrike" cap="none" normalizeH="0" baseline="0" dirty="0">
                          <a:ln>
                            <a:noFill/>
                          </a:ln>
                          <a:solidFill>
                            <a:srgbClr val="660066"/>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660066"/>
                          </a:solidFill>
                          <a:effectLst/>
                          <a:latin typeface="Times New Roman" pitchFamily="18" charset="0"/>
                          <a:cs typeface="Times New Roman" pitchFamily="18" charset="0"/>
                        </a:rPr>
                        <a:t>độ</a:t>
                      </a:r>
                      <a:endParaRPr kumimoji="0" lang="en-US" sz="1800" b="1" i="0" u="none" strike="noStrike" cap="none" normalizeH="0" baseline="0" dirty="0">
                        <a:ln>
                          <a:noFill/>
                        </a:ln>
                        <a:solidFill>
                          <a:srgbClr val="660066"/>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0380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2</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3</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4</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7</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8</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9</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12</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13</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14</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15</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40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4</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5</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5</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6</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6</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71</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76</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8</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8</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9</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9</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9</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9</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par>
                          <p:cTn id="10" fill="hold" nodeType="afterGroup">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p:cTn id="13" dur="500" fill="hold"/>
                                        <p:tgtEl>
                                          <p:spTgt spid="11267"/>
                                        </p:tgtEl>
                                        <p:attrNameLst>
                                          <p:attrName>ppt_w</p:attrName>
                                        </p:attrNameLst>
                                      </p:cBhvr>
                                      <p:tavLst>
                                        <p:tav tm="0">
                                          <p:val>
                                            <p:fltVal val="0"/>
                                          </p:val>
                                        </p:tav>
                                        <p:tav tm="100000">
                                          <p:val>
                                            <p:strVal val="#ppt_w"/>
                                          </p:val>
                                        </p:tav>
                                      </p:tavLst>
                                    </p:anim>
                                    <p:anim calcmode="lin" valueType="num">
                                      <p:cBhvr>
                                        <p:cTn id="14" dur="500" fill="hold"/>
                                        <p:tgtEl>
                                          <p:spTgt spid="11267"/>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500"/>
                            </p:stCondLst>
                            <p:childTnLst>
                              <p:par>
                                <p:cTn id="16" presetID="8" presetClass="entr" presetSubtype="16" fill="hold" grpId="0" nodeType="after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diamond(in)">
                                      <p:cBhvr>
                                        <p:cTn id="18" dur="2000"/>
                                        <p:tgtEl>
                                          <p:spTgt spid="12294"/>
                                        </p:tgtEl>
                                      </p:cBhvr>
                                    </p:animEffect>
                                  </p:childTnLst>
                                </p:cTn>
                              </p:par>
                            </p:childTnLst>
                          </p:cTn>
                        </p:par>
                        <p:par>
                          <p:cTn id="19" fill="hold" nodeType="afterGroup">
                            <p:stCondLst>
                              <p:cond delay="3500"/>
                            </p:stCondLst>
                            <p:childTnLst>
                              <p:par>
                                <p:cTn id="20" presetID="20" presetClass="entr" presetSubtype="0" fill="hold" nodeType="afterEffect">
                                  <p:stCondLst>
                                    <p:cond delay="0"/>
                                  </p:stCondLst>
                                  <p:childTnLst>
                                    <p:set>
                                      <p:cBhvr>
                                        <p:cTn id="21" dur="1" fill="hold">
                                          <p:stCondLst>
                                            <p:cond delay="0"/>
                                          </p:stCondLst>
                                        </p:cTn>
                                        <p:tgtEl>
                                          <p:spTgt spid="12328"/>
                                        </p:tgtEl>
                                        <p:attrNameLst>
                                          <p:attrName>style.visibility</p:attrName>
                                        </p:attrNameLst>
                                      </p:cBhvr>
                                      <p:to>
                                        <p:strVal val="visible"/>
                                      </p:to>
                                    </p:set>
                                    <p:animEffect transition="in" filter="wedge">
                                      <p:cBhvr>
                                        <p:cTn id="22" dur="1000"/>
                                        <p:tgtEl>
                                          <p:spTgt spid="123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xit" presetSubtype="26" fill="hold" grpId="1" nodeType="clickEffect">
                                  <p:stCondLst>
                                    <p:cond delay="0"/>
                                  </p:stCondLst>
                                  <p:childTnLst>
                                    <p:animEffect transition="out" filter="barn(inHorizontal)">
                                      <p:cBhvr>
                                        <p:cTn id="26" dur="500"/>
                                        <p:tgtEl>
                                          <p:spTgt spid="11267"/>
                                        </p:tgtEl>
                                      </p:cBhvr>
                                    </p:animEffect>
                                    <p:set>
                                      <p:cBhvr>
                                        <p:cTn id="27" dur="1" fill="hold">
                                          <p:stCondLst>
                                            <p:cond delay="499"/>
                                          </p:stCondLst>
                                        </p:cTn>
                                        <p:tgtEl>
                                          <p:spTgt spid="11267"/>
                                        </p:tgtEl>
                                        <p:attrNameLst>
                                          <p:attrName>style.visibility</p:attrName>
                                        </p:attrNameLst>
                                      </p:cBhvr>
                                      <p:to>
                                        <p:strVal val="hidden"/>
                                      </p:to>
                                    </p:set>
                                  </p:childTnLst>
                                </p:cTn>
                              </p:par>
                              <p:par>
                                <p:cTn id="28" presetID="14" presetClass="exit" presetSubtype="10" fill="hold" grpId="1" nodeType="withEffect">
                                  <p:stCondLst>
                                    <p:cond delay="0"/>
                                  </p:stCondLst>
                                  <p:childTnLst>
                                    <p:animEffect transition="out" filter="randombar(horizontal)">
                                      <p:cBhvr>
                                        <p:cTn id="29" dur="500"/>
                                        <p:tgtEl>
                                          <p:spTgt spid="12294"/>
                                        </p:tgtEl>
                                      </p:cBhvr>
                                    </p:animEffect>
                                    <p:set>
                                      <p:cBhvr>
                                        <p:cTn id="30" dur="1" fill="hold">
                                          <p:stCondLst>
                                            <p:cond delay="499"/>
                                          </p:stCondLst>
                                        </p:cTn>
                                        <p:tgtEl>
                                          <p:spTgt spid="12294"/>
                                        </p:tgtEl>
                                        <p:attrNameLst>
                                          <p:attrName>style.visibility</p:attrName>
                                        </p:attrNameLst>
                                      </p:cBhvr>
                                      <p:to>
                                        <p:strVal val="hidden"/>
                                      </p:to>
                                    </p:set>
                                  </p:childTnLst>
                                </p:cTn>
                              </p:par>
                              <p:par>
                                <p:cTn id="31" presetID="12" presetClass="exit" presetSubtype="4" fill="hold" nodeType="withEffect">
                                  <p:stCondLst>
                                    <p:cond delay="0"/>
                                  </p:stCondLst>
                                  <p:childTnLst>
                                    <p:animEffect transition="out" filter="slide(fromBottom)">
                                      <p:cBhvr>
                                        <p:cTn id="32" dur="500"/>
                                        <p:tgtEl>
                                          <p:spTgt spid="12328"/>
                                        </p:tgtEl>
                                      </p:cBhvr>
                                    </p:animEffect>
                                    <p:set>
                                      <p:cBhvr>
                                        <p:cTn id="33" dur="1" fill="hold">
                                          <p:stCondLst>
                                            <p:cond delay="499"/>
                                          </p:stCondLst>
                                        </p:cTn>
                                        <p:tgtEl>
                                          <p:spTgt spid="123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7" grpId="1"/>
      <p:bldP spid="12294" grpId="0"/>
      <p:bldP spid="1229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bwMode="auto">
          <a:noFill/>
          <a:ln>
            <a:miter lim="800000"/>
            <a:headEnd/>
            <a:tailEnd/>
          </a:ln>
        </p:spPr>
        <p:txBody>
          <a:bodyPr/>
          <a:lstStyle/>
          <a:p>
            <a:r>
              <a:rPr lang="en-US" altLang="en-US"/>
              <a:t>Vật lí 6. Bài 28: Sự sôi</a:t>
            </a:r>
          </a:p>
        </p:txBody>
      </p:sp>
      <p:sp>
        <p:nvSpPr>
          <p:cNvPr id="12290" name="TextBox 5"/>
          <p:cNvSpPr txBox="1">
            <a:spLocks noChangeArrowheads="1"/>
          </p:cNvSpPr>
          <p:nvPr/>
        </p:nvSpPr>
        <p:spPr bwMode="auto">
          <a:xfrm>
            <a:off x="1588" y="960466"/>
            <a:ext cx="3886200" cy="1323975"/>
          </a:xfrm>
          <a:prstGeom prst="rect">
            <a:avLst/>
          </a:prstGeom>
          <a:noFill/>
          <a:ln w="9525">
            <a:noFill/>
            <a:miter lim="800000"/>
            <a:headEnd/>
            <a:tailEnd/>
          </a:ln>
        </p:spPr>
        <p:txBody>
          <a:bodyPr>
            <a:spAutoFit/>
          </a:bodyPr>
          <a:lstStyle/>
          <a:p>
            <a:pPr eaLnBrk="1" hangingPunct="1"/>
            <a:r>
              <a:rPr lang="en-US" altLang="en-US" sz="2400">
                <a:latin typeface="Times New Roman" pitchFamily="18" charset="0"/>
                <a:cs typeface="Times New Roman" pitchFamily="18" charset="0"/>
                <a:sym typeface="Wingdings 2" pitchFamily="18" charset="2"/>
              </a:rPr>
              <a:t> </a:t>
            </a:r>
            <a:r>
              <a:rPr lang="en-US" altLang="en-US" sz="2400">
                <a:latin typeface="Times New Roman" pitchFamily="18" charset="0"/>
                <a:cs typeface="Times New Roman" pitchFamily="18" charset="0"/>
              </a:rPr>
              <a:t>Trong khoảng thời gian nào nước tăng nhiệt độ? Đường biểu diễn có đặc điểm gì</a:t>
            </a:r>
            <a:r>
              <a:rPr lang="en-US" altLang="en-US" sz="3200">
                <a:latin typeface="Times New Roman" pitchFamily="18" charset="0"/>
                <a:cs typeface="Times New Roman" pitchFamily="18" charset="0"/>
              </a:rPr>
              <a:t>?</a:t>
            </a:r>
          </a:p>
        </p:txBody>
      </p:sp>
      <p:sp>
        <p:nvSpPr>
          <p:cNvPr id="12291" name="TextBox 6"/>
          <p:cNvSpPr txBox="1">
            <a:spLocks noChangeArrowheads="1"/>
          </p:cNvSpPr>
          <p:nvPr/>
        </p:nvSpPr>
        <p:spPr bwMode="auto">
          <a:xfrm>
            <a:off x="52388" y="2208241"/>
            <a:ext cx="3886200" cy="954087"/>
          </a:xfrm>
          <a:prstGeom prst="rect">
            <a:avLst/>
          </a:prstGeom>
          <a:noFill/>
          <a:ln w="9525">
            <a:noFill/>
            <a:miter lim="800000"/>
            <a:headEnd/>
            <a:tailEnd/>
          </a:ln>
        </p:spPr>
        <p:txBody>
          <a:bodyPr>
            <a:spAutoFit/>
          </a:bodyPr>
          <a:lstStyle/>
          <a:p>
            <a:pPr eaLnBrk="1" hangingPunct="1"/>
            <a:r>
              <a:rPr lang="en-US" altLang="en-US" sz="2400">
                <a:latin typeface="Times New Roman" pitchFamily="18" charset="0"/>
                <a:cs typeface="Times New Roman" pitchFamily="18" charset="0"/>
                <a:sym typeface="Wingdings" pitchFamily="2" charset="2"/>
              </a:rPr>
              <a:t> Từ 0 đến phút thứ 11. Đường nằm nghiêng</a:t>
            </a:r>
            <a:r>
              <a:rPr lang="en-US" altLang="en-US" sz="3200">
                <a:latin typeface="Times New Roman" pitchFamily="18" charset="0"/>
                <a:cs typeface="Times New Roman" pitchFamily="18" charset="0"/>
                <a:sym typeface="Wingdings" pitchFamily="2" charset="2"/>
              </a:rPr>
              <a:t>.</a:t>
            </a:r>
            <a:endParaRPr lang="en-US" altLang="en-US" sz="3200">
              <a:latin typeface="Times New Roman" pitchFamily="18" charset="0"/>
              <a:cs typeface="Times New Roman" pitchFamily="18" charset="0"/>
            </a:endParaRPr>
          </a:p>
        </p:txBody>
      </p:sp>
      <p:sp>
        <p:nvSpPr>
          <p:cNvPr id="12292" name="Rectangle 7"/>
          <p:cNvSpPr>
            <a:spLocks noChangeArrowheads="1"/>
          </p:cNvSpPr>
          <p:nvPr/>
        </p:nvSpPr>
        <p:spPr bwMode="auto">
          <a:xfrm>
            <a:off x="-23813" y="3255967"/>
            <a:ext cx="3749744"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cs typeface="Times New Roman" pitchFamily="18" charset="0"/>
                <a:sym typeface="Wingdings 2" pitchFamily="18" charset="2"/>
              </a:rPr>
              <a:t></a:t>
            </a:r>
            <a:r>
              <a:rPr lang="en-US" altLang="en-US" sz="2400">
                <a:latin typeface="Times New Roman" pitchFamily="18" charset="0"/>
                <a:cs typeface="Times New Roman" pitchFamily="18" charset="0"/>
              </a:rPr>
              <a:t> Nước sôi ở nhiệt độ nào ? </a:t>
            </a:r>
            <a:endParaRPr lang="en-US" altLang="en-US" sz="2400"/>
          </a:p>
        </p:txBody>
      </p:sp>
      <p:sp>
        <p:nvSpPr>
          <p:cNvPr id="12293" name="Rectangle 8"/>
          <p:cNvSpPr>
            <a:spLocks noChangeArrowheads="1"/>
          </p:cNvSpPr>
          <p:nvPr/>
        </p:nvSpPr>
        <p:spPr bwMode="auto">
          <a:xfrm>
            <a:off x="36519" y="4225939"/>
            <a:ext cx="3943350" cy="1569660"/>
          </a:xfrm>
          <a:prstGeom prst="rect">
            <a:avLst/>
          </a:prstGeom>
          <a:noFill/>
          <a:ln w="9525">
            <a:noFill/>
            <a:miter lim="800000"/>
            <a:headEnd/>
            <a:tailEnd/>
          </a:ln>
        </p:spPr>
        <p:txBody>
          <a:bodyPr>
            <a:spAutoFit/>
          </a:bodyPr>
          <a:lstStyle/>
          <a:p>
            <a:pPr eaLnBrk="1" hangingPunct="1"/>
            <a:r>
              <a:rPr lang="en-US" altLang="en-US" sz="2400">
                <a:latin typeface="Times New Roman" pitchFamily="18" charset="0"/>
                <a:cs typeface="Times New Roman" pitchFamily="18" charset="0"/>
                <a:sym typeface="Wingdings 2" pitchFamily="18" charset="2"/>
              </a:rPr>
              <a:t> </a:t>
            </a:r>
            <a:r>
              <a:rPr lang="en-US" altLang="en-US" sz="2400">
                <a:latin typeface="Times New Roman" pitchFamily="18" charset="0"/>
                <a:cs typeface="Times New Roman" pitchFamily="18" charset="0"/>
              </a:rPr>
              <a:t>Trong suốt thời gian nước sôi nhiệt độ của nước như thế nào? Đường biểu diễn có đặc điểm gì?</a:t>
            </a:r>
            <a:endParaRPr lang="en-US" altLang="en-US" sz="2400"/>
          </a:p>
        </p:txBody>
      </p:sp>
      <p:sp>
        <p:nvSpPr>
          <p:cNvPr id="12294" name="TextBox 9"/>
          <p:cNvSpPr txBox="1">
            <a:spLocks noChangeArrowheads="1"/>
          </p:cNvSpPr>
          <p:nvPr/>
        </p:nvSpPr>
        <p:spPr bwMode="auto">
          <a:xfrm>
            <a:off x="93663" y="3630613"/>
            <a:ext cx="3886200" cy="461962"/>
          </a:xfrm>
          <a:prstGeom prst="rect">
            <a:avLst/>
          </a:prstGeom>
          <a:noFill/>
          <a:ln w="9525">
            <a:noFill/>
            <a:miter lim="800000"/>
            <a:headEnd/>
            <a:tailEnd/>
          </a:ln>
        </p:spPr>
        <p:txBody>
          <a:bodyPr>
            <a:spAutoFit/>
          </a:bodyPr>
          <a:lstStyle/>
          <a:p>
            <a:pPr eaLnBrk="1" hangingPunct="1"/>
            <a:r>
              <a:rPr lang="en-US" altLang="en-US" sz="2400">
                <a:latin typeface="Times New Roman" pitchFamily="18" charset="0"/>
                <a:cs typeface="Times New Roman" pitchFamily="18" charset="0"/>
                <a:sym typeface="Wingdings" pitchFamily="2" charset="2"/>
              </a:rPr>
              <a:t> 100</a:t>
            </a:r>
            <a:r>
              <a:rPr lang="en-US" altLang="en-US" sz="2400" baseline="30000">
                <a:latin typeface="Times New Roman" pitchFamily="18" charset="0"/>
                <a:cs typeface="Times New Roman" pitchFamily="18" charset="0"/>
                <a:sym typeface="Wingdings" pitchFamily="2" charset="2"/>
              </a:rPr>
              <a:t>0</a:t>
            </a:r>
            <a:r>
              <a:rPr lang="en-US" altLang="en-US" sz="2400">
                <a:latin typeface="Times New Roman" pitchFamily="18" charset="0"/>
                <a:cs typeface="Times New Roman" pitchFamily="18" charset="0"/>
                <a:sym typeface="Wingdings" pitchFamily="2" charset="2"/>
              </a:rPr>
              <a:t>C</a:t>
            </a:r>
            <a:endParaRPr lang="en-US" altLang="en-US" sz="2400">
              <a:latin typeface="Times New Roman" pitchFamily="18" charset="0"/>
              <a:cs typeface="Times New Roman" pitchFamily="18" charset="0"/>
            </a:endParaRPr>
          </a:p>
        </p:txBody>
      </p:sp>
      <p:sp>
        <p:nvSpPr>
          <p:cNvPr id="12295" name="TextBox 10"/>
          <p:cNvSpPr txBox="1">
            <a:spLocks noChangeArrowheads="1"/>
          </p:cNvSpPr>
          <p:nvPr/>
        </p:nvSpPr>
        <p:spPr bwMode="auto">
          <a:xfrm>
            <a:off x="69853" y="5749953"/>
            <a:ext cx="3956050" cy="830263"/>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Wingdings" pitchFamily="2" charset="2"/>
              <a:buChar char="F"/>
              <a:defRPr/>
            </a:pPr>
            <a:r>
              <a:rPr lang="en-US" sz="2400" dirty="0" err="1">
                <a:latin typeface="Times New Roman" pitchFamily="18" charset="0"/>
                <a:cs typeface="Times New Roman" pitchFamily="18" charset="0"/>
                <a:sym typeface="Wingdings" pitchFamily="2" charset="2"/>
              </a:rPr>
              <a:t>Không</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thay</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đổi</a:t>
            </a:r>
            <a:r>
              <a:rPr lang="en-US" sz="2400" dirty="0">
                <a:latin typeface="Times New Roman" pitchFamily="18" charset="0"/>
                <a:cs typeface="Times New Roman" pitchFamily="18" charset="0"/>
                <a:sym typeface="Wingdings" pitchFamily="2" charset="2"/>
              </a:rPr>
              <a:t>. </a:t>
            </a:r>
          </a:p>
          <a:p>
            <a:pPr eaLnBrk="1" hangingPunct="1">
              <a:defRPr/>
            </a:pPr>
            <a:r>
              <a:rPr lang="en-US" sz="2400" dirty="0" err="1">
                <a:latin typeface="Times New Roman" pitchFamily="18" charset="0"/>
                <a:cs typeface="Times New Roman" pitchFamily="18" charset="0"/>
                <a:sym typeface="Wingdings" pitchFamily="2" charset="2"/>
              </a:rPr>
              <a:t>Đường</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nằm</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ngang</a:t>
            </a:r>
            <a:endParaRPr lang="en-US" sz="2400" dirty="0">
              <a:latin typeface="Times New Roman" pitchFamily="18" charset="0"/>
              <a:cs typeface="Times New Roman" pitchFamily="18" charset="0"/>
            </a:endParaRPr>
          </a:p>
        </p:txBody>
      </p:sp>
      <p:sp>
        <p:nvSpPr>
          <p:cNvPr id="12296" name="TextBox 3"/>
          <p:cNvSpPr txBox="1">
            <a:spLocks noChangeArrowheads="1"/>
          </p:cNvSpPr>
          <p:nvPr/>
        </p:nvSpPr>
        <p:spPr bwMode="auto">
          <a:xfrm>
            <a:off x="201613" y="269903"/>
            <a:ext cx="3124200" cy="523875"/>
          </a:xfrm>
          <a:prstGeom prst="rect">
            <a:avLst/>
          </a:prstGeom>
          <a:blipFill dpi="0" rotWithShape="1">
            <a:blip r:embed="rId2"/>
            <a:srcRect/>
            <a:stretch>
              <a:fillRect/>
            </a:stretch>
          </a:blipFill>
          <a:ln w="9525">
            <a:noFill/>
            <a:miter lim="800000"/>
            <a:headEnd/>
            <a:tailEnd/>
          </a:ln>
        </p:spPr>
        <p:txBody>
          <a:bodyPr>
            <a:spAutoFit/>
          </a:bodyPr>
          <a:lstStyle/>
          <a:p>
            <a:pPr algn="ctr" eaLnBrk="1" hangingPunct="1"/>
            <a:r>
              <a:rPr lang="en-US" altLang="en-US" sz="2800" b="1" i="1">
                <a:solidFill>
                  <a:srgbClr val="990033"/>
                </a:solidFill>
                <a:latin typeface="Times New Roman" pitchFamily="18" charset="0"/>
                <a:cs typeface="Times New Roman" pitchFamily="18" charset="0"/>
                <a:sym typeface="Wingdings 2" pitchFamily="18" charset="2"/>
              </a:rPr>
              <a:t></a:t>
            </a:r>
            <a:r>
              <a:rPr lang="en-US" altLang="en-US" sz="2800" b="1" i="1">
                <a:solidFill>
                  <a:srgbClr val="990033"/>
                </a:solidFill>
                <a:latin typeface="Times New Roman" pitchFamily="18" charset="0"/>
                <a:cs typeface="Times New Roman" pitchFamily="18" charset="0"/>
              </a:rPr>
              <a:t>Nhận xét:</a:t>
            </a:r>
          </a:p>
        </p:txBody>
      </p:sp>
      <p:graphicFrame>
        <p:nvGraphicFramePr>
          <p:cNvPr id="10" name="Group 1135"/>
          <p:cNvGraphicFramePr>
            <a:graphicFrameLocks noGrp="1"/>
          </p:cNvGraphicFramePr>
          <p:nvPr/>
        </p:nvGraphicFramePr>
        <p:xfrm>
          <a:off x="3873500" y="973138"/>
          <a:ext cx="4916487" cy="5397500"/>
        </p:xfrm>
        <a:graphic>
          <a:graphicData uri="http://schemas.openxmlformats.org/drawingml/2006/table">
            <a:tbl>
              <a:tblPr/>
              <a:tblGrid>
                <a:gridCol w="293687">
                  <a:extLst>
                    <a:ext uri="{9D8B030D-6E8A-4147-A177-3AD203B41FA5}">
                      <a16:colId xmlns:a16="http://schemas.microsoft.com/office/drawing/2014/main" val="20000"/>
                    </a:ext>
                  </a:extLst>
                </a:gridCol>
                <a:gridCol w="334963">
                  <a:extLst>
                    <a:ext uri="{9D8B030D-6E8A-4147-A177-3AD203B41FA5}">
                      <a16:colId xmlns:a16="http://schemas.microsoft.com/office/drawing/2014/main" val="20001"/>
                    </a:ext>
                  </a:extLst>
                </a:gridCol>
                <a:gridCol w="325437">
                  <a:extLst>
                    <a:ext uri="{9D8B030D-6E8A-4147-A177-3AD203B41FA5}">
                      <a16:colId xmlns:a16="http://schemas.microsoft.com/office/drawing/2014/main" val="20002"/>
                    </a:ext>
                  </a:extLst>
                </a:gridCol>
                <a:gridCol w="330200">
                  <a:extLst>
                    <a:ext uri="{9D8B030D-6E8A-4147-A177-3AD203B41FA5}">
                      <a16:colId xmlns:a16="http://schemas.microsoft.com/office/drawing/2014/main" val="20003"/>
                    </a:ext>
                  </a:extLst>
                </a:gridCol>
                <a:gridCol w="330200">
                  <a:extLst>
                    <a:ext uri="{9D8B030D-6E8A-4147-A177-3AD203B41FA5}">
                      <a16:colId xmlns:a16="http://schemas.microsoft.com/office/drawing/2014/main" val="20004"/>
                    </a:ext>
                  </a:extLst>
                </a:gridCol>
                <a:gridCol w="330200">
                  <a:extLst>
                    <a:ext uri="{9D8B030D-6E8A-4147-A177-3AD203B41FA5}">
                      <a16:colId xmlns:a16="http://schemas.microsoft.com/office/drawing/2014/main" val="20005"/>
                    </a:ext>
                  </a:extLst>
                </a:gridCol>
                <a:gridCol w="330200">
                  <a:extLst>
                    <a:ext uri="{9D8B030D-6E8A-4147-A177-3AD203B41FA5}">
                      <a16:colId xmlns:a16="http://schemas.microsoft.com/office/drawing/2014/main" val="20006"/>
                    </a:ext>
                  </a:extLst>
                </a:gridCol>
                <a:gridCol w="330200">
                  <a:extLst>
                    <a:ext uri="{9D8B030D-6E8A-4147-A177-3AD203B41FA5}">
                      <a16:colId xmlns:a16="http://schemas.microsoft.com/office/drawing/2014/main" val="20007"/>
                    </a:ext>
                  </a:extLst>
                </a:gridCol>
                <a:gridCol w="330200">
                  <a:extLst>
                    <a:ext uri="{9D8B030D-6E8A-4147-A177-3AD203B41FA5}">
                      <a16:colId xmlns:a16="http://schemas.microsoft.com/office/drawing/2014/main" val="20008"/>
                    </a:ext>
                  </a:extLst>
                </a:gridCol>
                <a:gridCol w="330200">
                  <a:extLst>
                    <a:ext uri="{9D8B030D-6E8A-4147-A177-3AD203B41FA5}">
                      <a16:colId xmlns:a16="http://schemas.microsoft.com/office/drawing/2014/main" val="20009"/>
                    </a:ext>
                  </a:extLst>
                </a:gridCol>
                <a:gridCol w="330200">
                  <a:extLst>
                    <a:ext uri="{9D8B030D-6E8A-4147-A177-3AD203B41FA5}">
                      <a16:colId xmlns:a16="http://schemas.microsoft.com/office/drawing/2014/main" val="20010"/>
                    </a:ext>
                  </a:extLst>
                </a:gridCol>
                <a:gridCol w="330200">
                  <a:extLst>
                    <a:ext uri="{9D8B030D-6E8A-4147-A177-3AD203B41FA5}">
                      <a16:colId xmlns:a16="http://schemas.microsoft.com/office/drawing/2014/main" val="20011"/>
                    </a:ext>
                  </a:extLst>
                </a:gridCol>
                <a:gridCol w="330200">
                  <a:extLst>
                    <a:ext uri="{9D8B030D-6E8A-4147-A177-3AD203B41FA5}">
                      <a16:colId xmlns:a16="http://schemas.microsoft.com/office/drawing/2014/main" val="20012"/>
                    </a:ext>
                  </a:extLst>
                </a:gridCol>
                <a:gridCol w="330200">
                  <a:extLst>
                    <a:ext uri="{9D8B030D-6E8A-4147-A177-3AD203B41FA5}">
                      <a16:colId xmlns:a16="http://schemas.microsoft.com/office/drawing/2014/main" val="20013"/>
                    </a:ext>
                  </a:extLst>
                </a:gridCol>
                <a:gridCol w="330200">
                  <a:extLst>
                    <a:ext uri="{9D8B030D-6E8A-4147-A177-3AD203B41FA5}">
                      <a16:colId xmlns:a16="http://schemas.microsoft.com/office/drawing/2014/main" val="20014"/>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3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4620" name="Text Box 337"/>
          <p:cNvSpPr txBox="1">
            <a:spLocks noChangeArrowheads="1"/>
          </p:cNvSpPr>
          <p:nvPr/>
        </p:nvSpPr>
        <p:spPr bwMode="auto">
          <a:xfrm>
            <a:off x="8437563" y="5921375"/>
            <a:ext cx="742950" cy="338138"/>
          </a:xfrm>
          <a:prstGeom prst="rect">
            <a:avLst/>
          </a:prstGeom>
          <a:noFill/>
          <a:ln w="9525">
            <a:noFill/>
            <a:miter lim="800000"/>
            <a:headEnd/>
            <a:tailEnd/>
          </a:ln>
        </p:spPr>
        <p:txBody>
          <a:bodyPr>
            <a:spAutoFit/>
          </a:bodyPr>
          <a:lstStyle/>
          <a:p>
            <a:pPr eaLnBrk="1" hangingPunct="1">
              <a:spcBef>
                <a:spcPct val="50000"/>
              </a:spcBef>
            </a:pPr>
            <a:r>
              <a:rPr lang="en-US" altLang="en-US" sz="1600" b="1">
                <a:latin typeface=".VnTime" pitchFamily="34" charset="0"/>
              </a:rPr>
              <a:t>Phót</a:t>
            </a:r>
          </a:p>
        </p:txBody>
      </p:sp>
      <p:sp>
        <p:nvSpPr>
          <p:cNvPr id="14621" name="Text Box 338"/>
          <p:cNvSpPr txBox="1">
            <a:spLocks noChangeArrowheads="1"/>
          </p:cNvSpPr>
          <p:nvPr/>
        </p:nvSpPr>
        <p:spPr bwMode="auto">
          <a:xfrm>
            <a:off x="3821113" y="635000"/>
            <a:ext cx="1219200" cy="338138"/>
          </a:xfrm>
          <a:prstGeom prst="rect">
            <a:avLst/>
          </a:prstGeom>
          <a:noFill/>
          <a:ln w="9525">
            <a:noFill/>
            <a:miter lim="800000"/>
            <a:headEnd/>
            <a:tailEnd/>
          </a:ln>
        </p:spPr>
        <p:txBody>
          <a:bodyPr>
            <a:spAutoFit/>
          </a:bodyPr>
          <a:lstStyle/>
          <a:p>
            <a:pPr eaLnBrk="1" hangingPunct="1">
              <a:spcBef>
                <a:spcPct val="50000"/>
              </a:spcBef>
            </a:pPr>
            <a:r>
              <a:rPr lang="en-US" altLang="en-US" sz="1600" b="1">
                <a:latin typeface=".VnTime" pitchFamily="34" charset="0"/>
              </a:rPr>
              <a:t>Nhiệt ®é</a:t>
            </a:r>
          </a:p>
        </p:txBody>
      </p:sp>
      <p:sp>
        <p:nvSpPr>
          <p:cNvPr id="14623" name="Line 652"/>
          <p:cNvSpPr>
            <a:spLocks noChangeShapeType="1"/>
          </p:cNvSpPr>
          <p:nvPr/>
        </p:nvSpPr>
        <p:spPr bwMode="auto">
          <a:xfrm>
            <a:off x="3805238" y="6400800"/>
            <a:ext cx="5365750" cy="0"/>
          </a:xfrm>
          <a:prstGeom prst="line">
            <a:avLst/>
          </a:prstGeom>
          <a:noFill/>
          <a:ln w="28575">
            <a:solidFill>
              <a:srgbClr val="D60093"/>
            </a:solidFill>
            <a:round/>
            <a:headEnd/>
            <a:tailEnd type="triangle" w="med" len="med"/>
          </a:ln>
        </p:spPr>
        <p:txBody>
          <a:bodyPr/>
          <a:lstStyle/>
          <a:p>
            <a:endParaRPr lang="en-US"/>
          </a:p>
        </p:txBody>
      </p:sp>
      <p:sp>
        <p:nvSpPr>
          <p:cNvPr id="14624" name="Line 653"/>
          <p:cNvSpPr>
            <a:spLocks noChangeShapeType="1"/>
          </p:cNvSpPr>
          <p:nvPr/>
        </p:nvSpPr>
        <p:spPr bwMode="auto">
          <a:xfrm flipV="1">
            <a:off x="3816355" y="703263"/>
            <a:ext cx="4763" cy="5715000"/>
          </a:xfrm>
          <a:prstGeom prst="line">
            <a:avLst/>
          </a:prstGeom>
          <a:noFill/>
          <a:ln w="38100">
            <a:solidFill>
              <a:srgbClr val="D60093"/>
            </a:solidFill>
            <a:round/>
            <a:headEnd/>
            <a:tailEnd type="triangle" w="med" len="med"/>
          </a:ln>
        </p:spPr>
        <p:txBody>
          <a:bodyPr/>
          <a:lstStyle/>
          <a:p>
            <a:endParaRPr lang="en-US"/>
          </a:p>
        </p:txBody>
      </p:sp>
      <p:sp>
        <p:nvSpPr>
          <p:cNvPr id="14625" name="Line 644"/>
          <p:cNvSpPr>
            <a:spLocks noChangeShapeType="1"/>
          </p:cNvSpPr>
          <p:nvPr/>
        </p:nvSpPr>
        <p:spPr bwMode="auto">
          <a:xfrm flipV="1">
            <a:off x="3846514" y="5638800"/>
            <a:ext cx="660400" cy="762000"/>
          </a:xfrm>
          <a:prstGeom prst="line">
            <a:avLst/>
          </a:prstGeom>
          <a:noFill/>
          <a:ln w="38100">
            <a:solidFill>
              <a:srgbClr val="0000FF"/>
            </a:solidFill>
            <a:round/>
            <a:headEnd/>
            <a:tailEnd/>
          </a:ln>
        </p:spPr>
        <p:txBody>
          <a:bodyPr/>
          <a:lstStyle/>
          <a:p>
            <a:endParaRPr lang="en-US"/>
          </a:p>
        </p:txBody>
      </p:sp>
      <p:sp>
        <p:nvSpPr>
          <p:cNvPr id="14626" name="Line 645"/>
          <p:cNvSpPr>
            <a:spLocks noChangeShapeType="1"/>
          </p:cNvSpPr>
          <p:nvPr/>
        </p:nvSpPr>
        <p:spPr bwMode="auto">
          <a:xfrm flipV="1">
            <a:off x="4506913" y="4495800"/>
            <a:ext cx="660400" cy="1143000"/>
          </a:xfrm>
          <a:prstGeom prst="line">
            <a:avLst/>
          </a:prstGeom>
          <a:noFill/>
          <a:ln w="38100">
            <a:solidFill>
              <a:srgbClr val="0000FF"/>
            </a:solidFill>
            <a:round/>
            <a:headEnd/>
            <a:tailEnd/>
          </a:ln>
        </p:spPr>
        <p:txBody>
          <a:bodyPr/>
          <a:lstStyle/>
          <a:p>
            <a:endParaRPr lang="en-US"/>
          </a:p>
        </p:txBody>
      </p:sp>
      <p:sp>
        <p:nvSpPr>
          <p:cNvPr id="14627" name="Line 646"/>
          <p:cNvSpPr>
            <a:spLocks noChangeShapeType="1"/>
          </p:cNvSpPr>
          <p:nvPr/>
        </p:nvSpPr>
        <p:spPr bwMode="auto">
          <a:xfrm flipV="1">
            <a:off x="5167318" y="4038600"/>
            <a:ext cx="660400" cy="457200"/>
          </a:xfrm>
          <a:prstGeom prst="line">
            <a:avLst/>
          </a:prstGeom>
          <a:noFill/>
          <a:ln w="38100">
            <a:solidFill>
              <a:srgbClr val="0000FF"/>
            </a:solidFill>
            <a:round/>
            <a:headEnd/>
            <a:tailEnd/>
          </a:ln>
        </p:spPr>
        <p:txBody>
          <a:bodyPr/>
          <a:lstStyle/>
          <a:p>
            <a:endParaRPr lang="en-US"/>
          </a:p>
        </p:txBody>
      </p:sp>
      <p:sp>
        <p:nvSpPr>
          <p:cNvPr id="14628" name="Line 647"/>
          <p:cNvSpPr>
            <a:spLocks noChangeShapeType="1"/>
          </p:cNvSpPr>
          <p:nvPr/>
        </p:nvSpPr>
        <p:spPr bwMode="auto">
          <a:xfrm flipV="1">
            <a:off x="5827714" y="3048000"/>
            <a:ext cx="660400" cy="990600"/>
          </a:xfrm>
          <a:prstGeom prst="line">
            <a:avLst/>
          </a:prstGeom>
          <a:noFill/>
          <a:ln w="38100">
            <a:solidFill>
              <a:srgbClr val="0000FF"/>
            </a:solidFill>
            <a:round/>
            <a:headEnd/>
            <a:tailEnd/>
          </a:ln>
        </p:spPr>
        <p:txBody>
          <a:bodyPr/>
          <a:lstStyle/>
          <a:p>
            <a:endParaRPr lang="en-US"/>
          </a:p>
        </p:txBody>
      </p:sp>
      <p:sp>
        <p:nvSpPr>
          <p:cNvPr id="14629" name="Line 648"/>
          <p:cNvSpPr>
            <a:spLocks noChangeShapeType="1"/>
          </p:cNvSpPr>
          <p:nvPr/>
        </p:nvSpPr>
        <p:spPr bwMode="auto">
          <a:xfrm flipV="1">
            <a:off x="6488113" y="2438400"/>
            <a:ext cx="660400" cy="609600"/>
          </a:xfrm>
          <a:prstGeom prst="line">
            <a:avLst/>
          </a:prstGeom>
          <a:noFill/>
          <a:ln w="38100">
            <a:solidFill>
              <a:srgbClr val="0000FF"/>
            </a:solidFill>
            <a:round/>
            <a:headEnd/>
            <a:tailEnd/>
          </a:ln>
        </p:spPr>
        <p:txBody>
          <a:bodyPr/>
          <a:lstStyle/>
          <a:p>
            <a:endParaRPr lang="en-US"/>
          </a:p>
        </p:txBody>
      </p:sp>
      <p:sp>
        <p:nvSpPr>
          <p:cNvPr id="14630" name="Line 650"/>
          <p:cNvSpPr>
            <a:spLocks noChangeShapeType="1"/>
          </p:cNvSpPr>
          <p:nvPr/>
        </p:nvSpPr>
        <p:spPr bwMode="auto">
          <a:xfrm>
            <a:off x="7504127" y="2287616"/>
            <a:ext cx="1304925" cy="7937"/>
          </a:xfrm>
          <a:prstGeom prst="line">
            <a:avLst/>
          </a:prstGeom>
          <a:noFill/>
          <a:ln w="38100">
            <a:solidFill>
              <a:srgbClr val="FF0066"/>
            </a:solidFill>
            <a:round/>
            <a:headEnd/>
            <a:tailEnd/>
          </a:ln>
        </p:spPr>
        <p:txBody>
          <a:bodyPr/>
          <a:lstStyle/>
          <a:p>
            <a:endParaRPr lang="en-US"/>
          </a:p>
        </p:txBody>
      </p:sp>
      <p:sp>
        <p:nvSpPr>
          <p:cNvPr id="14631" name="Text Box 651"/>
          <p:cNvSpPr txBox="1">
            <a:spLocks noChangeArrowheads="1"/>
          </p:cNvSpPr>
          <p:nvPr/>
        </p:nvSpPr>
        <p:spPr bwMode="auto">
          <a:xfrm>
            <a:off x="7613650" y="1751013"/>
            <a:ext cx="1371600" cy="366712"/>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FF0000"/>
                </a:solidFill>
              </a:rPr>
              <a:t>Nước sôi</a:t>
            </a:r>
          </a:p>
        </p:txBody>
      </p:sp>
      <p:sp>
        <p:nvSpPr>
          <p:cNvPr id="14632" name="Line 649"/>
          <p:cNvSpPr>
            <a:spLocks noChangeShapeType="1"/>
          </p:cNvSpPr>
          <p:nvPr/>
        </p:nvSpPr>
        <p:spPr bwMode="auto">
          <a:xfrm flipV="1">
            <a:off x="7148513" y="2295525"/>
            <a:ext cx="317500" cy="152400"/>
          </a:xfrm>
          <a:prstGeom prst="line">
            <a:avLst/>
          </a:prstGeom>
          <a:noFill/>
          <a:ln w="38100">
            <a:solidFill>
              <a:srgbClr val="0000FF"/>
            </a:solidFill>
            <a:round/>
            <a:headEnd/>
            <a:tailEnd/>
          </a:ln>
        </p:spPr>
        <p:txBody>
          <a:bodyPr/>
          <a:lstStyle/>
          <a:p>
            <a:endParaRPr lang="en-US"/>
          </a:p>
        </p:txBody>
      </p:sp>
      <p:sp>
        <p:nvSpPr>
          <p:cNvPr id="14633" name="Text Box 336"/>
          <p:cNvSpPr txBox="1">
            <a:spLocks noChangeArrowheads="1"/>
          </p:cNvSpPr>
          <p:nvPr/>
        </p:nvSpPr>
        <p:spPr bwMode="auto">
          <a:xfrm>
            <a:off x="3344863" y="6273828"/>
            <a:ext cx="742950" cy="366713"/>
          </a:xfrm>
          <a:prstGeom prst="rect">
            <a:avLst/>
          </a:prstGeom>
          <a:noFill/>
          <a:ln w="9525">
            <a:noFill/>
            <a:miter lim="800000"/>
            <a:headEnd/>
            <a:tailEnd/>
          </a:ln>
        </p:spPr>
        <p:txBody>
          <a:bodyPr>
            <a:spAutoFit/>
          </a:bodyPr>
          <a:lstStyle/>
          <a:p>
            <a:pPr eaLnBrk="1" hangingPunct="1">
              <a:spcBef>
                <a:spcPct val="50000"/>
              </a:spcBef>
            </a:pPr>
            <a:r>
              <a:rPr lang="en-US" altLang="en-US"/>
              <a:t>40</a:t>
            </a:r>
          </a:p>
        </p:txBody>
      </p:sp>
      <p:sp>
        <p:nvSpPr>
          <p:cNvPr id="14634" name="Text Box 339"/>
          <p:cNvSpPr txBox="1">
            <a:spLocks noChangeArrowheads="1"/>
          </p:cNvSpPr>
          <p:nvPr/>
        </p:nvSpPr>
        <p:spPr bwMode="auto">
          <a:xfrm>
            <a:off x="4383088" y="6329363"/>
            <a:ext cx="742950" cy="366712"/>
          </a:xfrm>
          <a:prstGeom prst="rect">
            <a:avLst/>
          </a:prstGeom>
          <a:noFill/>
          <a:ln w="9525">
            <a:noFill/>
            <a:miter lim="800000"/>
            <a:headEnd/>
            <a:tailEnd/>
          </a:ln>
        </p:spPr>
        <p:txBody>
          <a:bodyPr>
            <a:spAutoFit/>
          </a:bodyPr>
          <a:lstStyle/>
          <a:p>
            <a:pPr eaLnBrk="1" hangingPunct="1">
              <a:spcBef>
                <a:spcPct val="50000"/>
              </a:spcBef>
            </a:pPr>
            <a:r>
              <a:rPr lang="en-US" altLang="en-US"/>
              <a:t>2</a:t>
            </a:r>
          </a:p>
        </p:txBody>
      </p:sp>
      <p:sp>
        <p:nvSpPr>
          <p:cNvPr id="14635" name="Text Box 341"/>
          <p:cNvSpPr txBox="1">
            <a:spLocks noChangeArrowheads="1"/>
          </p:cNvSpPr>
          <p:nvPr/>
        </p:nvSpPr>
        <p:spPr bwMode="auto">
          <a:xfrm>
            <a:off x="5691188" y="6329363"/>
            <a:ext cx="742950" cy="366712"/>
          </a:xfrm>
          <a:prstGeom prst="rect">
            <a:avLst/>
          </a:prstGeom>
          <a:noFill/>
          <a:ln w="9525">
            <a:noFill/>
            <a:miter lim="800000"/>
            <a:headEnd/>
            <a:tailEnd/>
          </a:ln>
        </p:spPr>
        <p:txBody>
          <a:bodyPr>
            <a:spAutoFit/>
          </a:bodyPr>
          <a:lstStyle/>
          <a:p>
            <a:pPr eaLnBrk="1" hangingPunct="1">
              <a:spcBef>
                <a:spcPct val="50000"/>
              </a:spcBef>
            </a:pPr>
            <a:r>
              <a:rPr lang="en-US" altLang="en-US"/>
              <a:t>6</a:t>
            </a:r>
          </a:p>
        </p:txBody>
      </p:sp>
      <p:sp>
        <p:nvSpPr>
          <p:cNvPr id="14636" name="Text Box 344"/>
          <p:cNvSpPr txBox="1">
            <a:spLocks noChangeArrowheads="1"/>
          </p:cNvSpPr>
          <p:nvPr/>
        </p:nvSpPr>
        <p:spPr bwMode="auto">
          <a:xfrm>
            <a:off x="6921500" y="6303963"/>
            <a:ext cx="742950" cy="366712"/>
          </a:xfrm>
          <a:prstGeom prst="rect">
            <a:avLst/>
          </a:prstGeom>
          <a:noFill/>
          <a:ln w="9525">
            <a:noFill/>
            <a:miter lim="800000"/>
            <a:headEnd/>
            <a:tailEnd/>
          </a:ln>
        </p:spPr>
        <p:txBody>
          <a:bodyPr>
            <a:spAutoFit/>
          </a:bodyPr>
          <a:lstStyle/>
          <a:p>
            <a:pPr eaLnBrk="1" hangingPunct="1">
              <a:spcBef>
                <a:spcPct val="50000"/>
              </a:spcBef>
            </a:pPr>
            <a:r>
              <a:rPr lang="en-US" altLang="en-US"/>
              <a:t>10</a:t>
            </a:r>
          </a:p>
        </p:txBody>
      </p:sp>
      <p:sp>
        <p:nvSpPr>
          <p:cNvPr id="14637" name="Text Box 346"/>
          <p:cNvSpPr txBox="1">
            <a:spLocks noChangeArrowheads="1"/>
          </p:cNvSpPr>
          <p:nvPr/>
        </p:nvSpPr>
        <p:spPr bwMode="auto">
          <a:xfrm>
            <a:off x="8277231" y="6329363"/>
            <a:ext cx="742950" cy="366712"/>
          </a:xfrm>
          <a:prstGeom prst="rect">
            <a:avLst/>
          </a:prstGeom>
          <a:noFill/>
          <a:ln w="9525">
            <a:noFill/>
            <a:miter lim="800000"/>
            <a:headEnd/>
            <a:tailEnd/>
          </a:ln>
        </p:spPr>
        <p:txBody>
          <a:bodyPr>
            <a:spAutoFit/>
          </a:bodyPr>
          <a:lstStyle/>
          <a:p>
            <a:pPr eaLnBrk="1" hangingPunct="1">
              <a:spcBef>
                <a:spcPct val="50000"/>
              </a:spcBef>
            </a:pPr>
            <a:r>
              <a:rPr lang="en-US" altLang="en-US"/>
              <a:t>14</a:t>
            </a:r>
          </a:p>
        </p:txBody>
      </p:sp>
      <p:sp>
        <p:nvSpPr>
          <p:cNvPr id="14638" name="Text Box 348"/>
          <p:cNvSpPr txBox="1">
            <a:spLocks noChangeArrowheads="1"/>
          </p:cNvSpPr>
          <p:nvPr/>
        </p:nvSpPr>
        <p:spPr bwMode="auto">
          <a:xfrm>
            <a:off x="3451227" y="5486428"/>
            <a:ext cx="742950" cy="366713"/>
          </a:xfrm>
          <a:prstGeom prst="rect">
            <a:avLst/>
          </a:prstGeom>
          <a:noFill/>
          <a:ln w="9525">
            <a:noFill/>
            <a:miter lim="800000"/>
            <a:headEnd/>
            <a:tailEnd/>
          </a:ln>
        </p:spPr>
        <p:txBody>
          <a:bodyPr>
            <a:spAutoFit/>
          </a:bodyPr>
          <a:lstStyle/>
          <a:p>
            <a:pPr eaLnBrk="1" hangingPunct="1">
              <a:spcBef>
                <a:spcPct val="50000"/>
              </a:spcBef>
            </a:pPr>
            <a:r>
              <a:rPr lang="en-US" altLang="en-US"/>
              <a:t>50</a:t>
            </a:r>
          </a:p>
        </p:txBody>
      </p:sp>
      <p:sp>
        <p:nvSpPr>
          <p:cNvPr id="14639" name="Text Box 349"/>
          <p:cNvSpPr txBox="1">
            <a:spLocks noChangeArrowheads="1"/>
          </p:cNvSpPr>
          <p:nvPr/>
        </p:nvSpPr>
        <p:spPr bwMode="auto">
          <a:xfrm>
            <a:off x="3475038" y="4883178"/>
            <a:ext cx="742950" cy="366713"/>
          </a:xfrm>
          <a:prstGeom prst="rect">
            <a:avLst/>
          </a:prstGeom>
          <a:noFill/>
          <a:ln w="9525">
            <a:noFill/>
            <a:miter lim="800000"/>
            <a:headEnd/>
            <a:tailEnd/>
          </a:ln>
        </p:spPr>
        <p:txBody>
          <a:bodyPr>
            <a:spAutoFit/>
          </a:bodyPr>
          <a:lstStyle/>
          <a:p>
            <a:pPr eaLnBrk="1" hangingPunct="1">
              <a:spcBef>
                <a:spcPct val="50000"/>
              </a:spcBef>
            </a:pPr>
            <a:r>
              <a:rPr lang="en-US" altLang="en-US"/>
              <a:t>60</a:t>
            </a:r>
          </a:p>
        </p:txBody>
      </p:sp>
      <p:sp>
        <p:nvSpPr>
          <p:cNvPr id="14640" name="Text Box 350"/>
          <p:cNvSpPr txBox="1">
            <a:spLocks noChangeArrowheads="1"/>
          </p:cNvSpPr>
          <p:nvPr/>
        </p:nvSpPr>
        <p:spPr bwMode="auto">
          <a:xfrm>
            <a:off x="3451227" y="4143403"/>
            <a:ext cx="742950" cy="366713"/>
          </a:xfrm>
          <a:prstGeom prst="rect">
            <a:avLst/>
          </a:prstGeom>
          <a:noFill/>
          <a:ln w="9525">
            <a:noFill/>
            <a:miter lim="800000"/>
            <a:headEnd/>
            <a:tailEnd/>
          </a:ln>
        </p:spPr>
        <p:txBody>
          <a:bodyPr>
            <a:spAutoFit/>
          </a:bodyPr>
          <a:lstStyle/>
          <a:p>
            <a:pPr eaLnBrk="1" hangingPunct="1">
              <a:spcBef>
                <a:spcPct val="50000"/>
              </a:spcBef>
            </a:pPr>
            <a:r>
              <a:rPr lang="en-US" altLang="en-US"/>
              <a:t>70</a:t>
            </a:r>
          </a:p>
        </p:txBody>
      </p:sp>
      <p:sp>
        <p:nvSpPr>
          <p:cNvPr id="14641" name="Text Box 351"/>
          <p:cNvSpPr txBox="1">
            <a:spLocks noChangeArrowheads="1"/>
          </p:cNvSpPr>
          <p:nvPr/>
        </p:nvSpPr>
        <p:spPr bwMode="auto">
          <a:xfrm>
            <a:off x="3451227" y="3448053"/>
            <a:ext cx="742950" cy="366713"/>
          </a:xfrm>
          <a:prstGeom prst="rect">
            <a:avLst/>
          </a:prstGeom>
          <a:noFill/>
          <a:ln w="9525">
            <a:noFill/>
            <a:miter lim="800000"/>
            <a:headEnd/>
            <a:tailEnd/>
          </a:ln>
        </p:spPr>
        <p:txBody>
          <a:bodyPr>
            <a:spAutoFit/>
          </a:bodyPr>
          <a:lstStyle/>
          <a:p>
            <a:pPr eaLnBrk="1" hangingPunct="1">
              <a:spcBef>
                <a:spcPct val="50000"/>
              </a:spcBef>
            </a:pPr>
            <a:r>
              <a:rPr lang="en-US" altLang="en-US"/>
              <a:t>80</a:t>
            </a:r>
          </a:p>
        </p:txBody>
      </p:sp>
      <p:sp>
        <p:nvSpPr>
          <p:cNvPr id="14642" name="Text Box 352"/>
          <p:cNvSpPr txBox="1">
            <a:spLocks noChangeArrowheads="1"/>
          </p:cNvSpPr>
          <p:nvPr/>
        </p:nvSpPr>
        <p:spPr bwMode="auto">
          <a:xfrm>
            <a:off x="3433767" y="2778153"/>
            <a:ext cx="742950" cy="366713"/>
          </a:xfrm>
          <a:prstGeom prst="rect">
            <a:avLst/>
          </a:prstGeom>
          <a:noFill/>
          <a:ln w="9525">
            <a:noFill/>
            <a:miter lim="800000"/>
            <a:headEnd/>
            <a:tailEnd/>
          </a:ln>
        </p:spPr>
        <p:txBody>
          <a:bodyPr>
            <a:spAutoFit/>
          </a:bodyPr>
          <a:lstStyle/>
          <a:p>
            <a:pPr eaLnBrk="1" hangingPunct="1">
              <a:spcBef>
                <a:spcPct val="50000"/>
              </a:spcBef>
            </a:pPr>
            <a:r>
              <a:rPr lang="en-US" altLang="en-US"/>
              <a:t>90</a:t>
            </a:r>
          </a:p>
        </p:txBody>
      </p:sp>
      <p:sp>
        <p:nvSpPr>
          <p:cNvPr id="14643" name="Text Box 353"/>
          <p:cNvSpPr txBox="1">
            <a:spLocks noChangeArrowheads="1"/>
          </p:cNvSpPr>
          <p:nvPr/>
        </p:nvSpPr>
        <p:spPr bwMode="auto">
          <a:xfrm>
            <a:off x="3875091" y="1452563"/>
            <a:ext cx="742950" cy="366712"/>
          </a:xfrm>
          <a:prstGeom prst="rect">
            <a:avLst/>
          </a:prstGeom>
          <a:noFill/>
          <a:ln w="9525">
            <a:noFill/>
            <a:miter lim="800000"/>
            <a:headEnd/>
            <a:tailEnd/>
          </a:ln>
        </p:spPr>
        <p:txBody>
          <a:bodyPr>
            <a:spAutoFit/>
          </a:bodyPr>
          <a:lstStyle/>
          <a:p>
            <a:pPr eaLnBrk="1" hangingPunct="1">
              <a:spcBef>
                <a:spcPct val="50000"/>
              </a:spcBef>
            </a:pPr>
            <a:r>
              <a:rPr lang="en-US" altLang="en-US"/>
              <a:t>110</a:t>
            </a:r>
          </a:p>
        </p:txBody>
      </p:sp>
      <p:sp>
        <p:nvSpPr>
          <p:cNvPr id="14644" name="Line 643"/>
          <p:cNvSpPr>
            <a:spLocks noChangeShapeType="1"/>
          </p:cNvSpPr>
          <p:nvPr/>
        </p:nvSpPr>
        <p:spPr bwMode="auto">
          <a:xfrm flipV="1">
            <a:off x="8653463" y="2397125"/>
            <a:ext cx="0" cy="4114800"/>
          </a:xfrm>
          <a:prstGeom prst="line">
            <a:avLst/>
          </a:prstGeom>
          <a:noFill/>
          <a:ln w="12700">
            <a:solidFill>
              <a:srgbClr val="66FF33"/>
            </a:solidFill>
            <a:prstDash val="dash"/>
            <a:round/>
            <a:headEnd/>
            <a:tailEnd/>
          </a:ln>
        </p:spPr>
        <p:txBody>
          <a:bodyPr/>
          <a:lstStyle/>
          <a:p>
            <a:endParaRPr lang="en-US"/>
          </a:p>
        </p:txBody>
      </p:sp>
      <p:sp>
        <p:nvSpPr>
          <p:cNvPr id="14645" name="Text Box 342"/>
          <p:cNvSpPr txBox="1">
            <a:spLocks noChangeArrowheads="1"/>
          </p:cNvSpPr>
          <p:nvPr/>
        </p:nvSpPr>
        <p:spPr bwMode="auto">
          <a:xfrm>
            <a:off x="6318255" y="6329363"/>
            <a:ext cx="742950" cy="366712"/>
          </a:xfrm>
          <a:prstGeom prst="rect">
            <a:avLst/>
          </a:prstGeom>
          <a:noFill/>
          <a:ln w="9525">
            <a:noFill/>
            <a:miter lim="800000"/>
            <a:headEnd/>
            <a:tailEnd/>
          </a:ln>
        </p:spPr>
        <p:txBody>
          <a:bodyPr>
            <a:spAutoFit/>
          </a:bodyPr>
          <a:lstStyle/>
          <a:p>
            <a:pPr eaLnBrk="1" hangingPunct="1">
              <a:spcBef>
                <a:spcPct val="50000"/>
              </a:spcBef>
            </a:pPr>
            <a:r>
              <a:rPr lang="en-US" altLang="en-US"/>
              <a:t>8</a:t>
            </a:r>
          </a:p>
        </p:txBody>
      </p:sp>
      <p:sp>
        <p:nvSpPr>
          <p:cNvPr id="14646" name="Text Box 343"/>
          <p:cNvSpPr txBox="1">
            <a:spLocks noChangeArrowheads="1"/>
          </p:cNvSpPr>
          <p:nvPr/>
        </p:nvSpPr>
        <p:spPr bwMode="auto">
          <a:xfrm>
            <a:off x="5006979" y="6313488"/>
            <a:ext cx="742950" cy="366712"/>
          </a:xfrm>
          <a:prstGeom prst="rect">
            <a:avLst/>
          </a:prstGeom>
          <a:noFill/>
          <a:ln w="9525">
            <a:noFill/>
            <a:miter lim="800000"/>
            <a:headEnd/>
            <a:tailEnd/>
          </a:ln>
        </p:spPr>
        <p:txBody>
          <a:bodyPr>
            <a:spAutoFit/>
          </a:bodyPr>
          <a:lstStyle/>
          <a:p>
            <a:pPr eaLnBrk="1" hangingPunct="1">
              <a:spcBef>
                <a:spcPct val="50000"/>
              </a:spcBef>
            </a:pPr>
            <a:r>
              <a:rPr lang="en-US" altLang="en-US"/>
              <a:t>4</a:t>
            </a:r>
          </a:p>
        </p:txBody>
      </p:sp>
      <p:sp>
        <p:nvSpPr>
          <p:cNvPr id="14647" name="Text Box 347"/>
          <p:cNvSpPr txBox="1">
            <a:spLocks noChangeArrowheads="1"/>
          </p:cNvSpPr>
          <p:nvPr/>
        </p:nvSpPr>
        <p:spPr bwMode="auto">
          <a:xfrm>
            <a:off x="8613775" y="6319838"/>
            <a:ext cx="742950" cy="366712"/>
          </a:xfrm>
          <a:prstGeom prst="rect">
            <a:avLst/>
          </a:prstGeom>
          <a:noFill/>
          <a:ln w="9525">
            <a:noFill/>
            <a:miter lim="800000"/>
            <a:headEnd/>
            <a:tailEnd/>
          </a:ln>
        </p:spPr>
        <p:txBody>
          <a:bodyPr>
            <a:spAutoFit/>
          </a:bodyPr>
          <a:lstStyle/>
          <a:p>
            <a:pPr eaLnBrk="1" hangingPunct="1">
              <a:spcBef>
                <a:spcPct val="50000"/>
              </a:spcBef>
            </a:pPr>
            <a:r>
              <a:rPr lang="en-US" altLang="en-US"/>
              <a:t>15</a:t>
            </a:r>
          </a:p>
        </p:txBody>
      </p:sp>
      <p:sp>
        <p:nvSpPr>
          <p:cNvPr id="14648" name="Text Box 345"/>
          <p:cNvSpPr txBox="1">
            <a:spLocks noChangeArrowheads="1"/>
          </p:cNvSpPr>
          <p:nvPr/>
        </p:nvSpPr>
        <p:spPr bwMode="auto">
          <a:xfrm>
            <a:off x="7561263" y="6340503"/>
            <a:ext cx="742950" cy="366713"/>
          </a:xfrm>
          <a:prstGeom prst="rect">
            <a:avLst/>
          </a:prstGeom>
          <a:noFill/>
          <a:ln w="9525">
            <a:noFill/>
            <a:miter lim="800000"/>
            <a:headEnd/>
            <a:tailEnd/>
          </a:ln>
        </p:spPr>
        <p:txBody>
          <a:bodyPr>
            <a:spAutoFit/>
          </a:bodyPr>
          <a:lstStyle/>
          <a:p>
            <a:pPr eaLnBrk="1" hangingPunct="1">
              <a:spcBef>
                <a:spcPct val="50000"/>
              </a:spcBef>
            </a:pPr>
            <a:r>
              <a:rPr lang="en-US" altLang="en-US"/>
              <a:t>12</a:t>
            </a:r>
          </a:p>
        </p:txBody>
      </p:sp>
      <p:sp>
        <p:nvSpPr>
          <p:cNvPr id="14649" name="Line 630"/>
          <p:cNvSpPr>
            <a:spLocks noChangeShapeType="1"/>
          </p:cNvSpPr>
          <p:nvPr/>
        </p:nvSpPr>
        <p:spPr bwMode="auto">
          <a:xfrm>
            <a:off x="4506913" y="5702300"/>
            <a:ext cx="0" cy="685800"/>
          </a:xfrm>
          <a:prstGeom prst="line">
            <a:avLst/>
          </a:prstGeom>
          <a:noFill/>
          <a:ln w="12700">
            <a:solidFill>
              <a:srgbClr val="66FF33"/>
            </a:solidFill>
            <a:prstDash val="dash"/>
            <a:round/>
            <a:headEnd/>
            <a:tailEnd/>
          </a:ln>
        </p:spPr>
        <p:txBody>
          <a:bodyPr/>
          <a:lstStyle/>
          <a:p>
            <a:endParaRPr lang="en-US"/>
          </a:p>
        </p:txBody>
      </p:sp>
      <p:sp>
        <p:nvSpPr>
          <p:cNvPr id="14650" name="Line 631"/>
          <p:cNvSpPr>
            <a:spLocks noChangeShapeType="1"/>
          </p:cNvSpPr>
          <p:nvPr/>
        </p:nvSpPr>
        <p:spPr bwMode="auto">
          <a:xfrm>
            <a:off x="3846518" y="4483100"/>
            <a:ext cx="1320800" cy="0"/>
          </a:xfrm>
          <a:prstGeom prst="line">
            <a:avLst/>
          </a:prstGeom>
          <a:noFill/>
          <a:ln w="19050">
            <a:solidFill>
              <a:srgbClr val="66FF33"/>
            </a:solidFill>
            <a:prstDash val="dash"/>
            <a:round/>
            <a:headEnd/>
            <a:tailEnd/>
          </a:ln>
        </p:spPr>
        <p:txBody>
          <a:bodyPr/>
          <a:lstStyle/>
          <a:p>
            <a:endParaRPr lang="en-US"/>
          </a:p>
        </p:txBody>
      </p:sp>
      <p:sp>
        <p:nvSpPr>
          <p:cNvPr id="14651" name="Line 632"/>
          <p:cNvSpPr>
            <a:spLocks noChangeShapeType="1"/>
          </p:cNvSpPr>
          <p:nvPr/>
        </p:nvSpPr>
        <p:spPr bwMode="auto">
          <a:xfrm>
            <a:off x="5167313" y="4483100"/>
            <a:ext cx="0" cy="1905000"/>
          </a:xfrm>
          <a:prstGeom prst="line">
            <a:avLst/>
          </a:prstGeom>
          <a:noFill/>
          <a:ln w="12700">
            <a:solidFill>
              <a:srgbClr val="66FF33"/>
            </a:solidFill>
            <a:prstDash val="dash"/>
            <a:round/>
            <a:headEnd/>
            <a:tailEnd/>
          </a:ln>
        </p:spPr>
        <p:txBody>
          <a:bodyPr/>
          <a:lstStyle/>
          <a:p>
            <a:endParaRPr lang="en-US"/>
          </a:p>
        </p:txBody>
      </p:sp>
      <p:sp>
        <p:nvSpPr>
          <p:cNvPr id="14652" name="Line 633"/>
          <p:cNvSpPr>
            <a:spLocks noChangeShapeType="1"/>
          </p:cNvSpPr>
          <p:nvPr/>
        </p:nvSpPr>
        <p:spPr bwMode="auto">
          <a:xfrm>
            <a:off x="3846513" y="4025900"/>
            <a:ext cx="1981200" cy="0"/>
          </a:xfrm>
          <a:prstGeom prst="line">
            <a:avLst/>
          </a:prstGeom>
          <a:noFill/>
          <a:ln w="19050">
            <a:solidFill>
              <a:srgbClr val="66FF33"/>
            </a:solidFill>
            <a:prstDash val="dash"/>
            <a:round/>
            <a:headEnd/>
            <a:tailEnd/>
          </a:ln>
        </p:spPr>
        <p:txBody>
          <a:bodyPr/>
          <a:lstStyle/>
          <a:p>
            <a:endParaRPr lang="en-US"/>
          </a:p>
        </p:txBody>
      </p:sp>
      <p:sp>
        <p:nvSpPr>
          <p:cNvPr id="14653" name="Line 635"/>
          <p:cNvSpPr>
            <a:spLocks noChangeShapeType="1"/>
          </p:cNvSpPr>
          <p:nvPr/>
        </p:nvSpPr>
        <p:spPr bwMode="auto">
          <a:xfrm>
            <a:off x="3929063" y="3035300"/>
            <a:ext cx="2559050" cy="0"/>
          </a:xfrm>
          <a:prstGeom prst="line">
            <a:avLst/>
          </a:prstGeom>
          <a:noFill/>
          <a:ln w="19050">
            <a:solidFill>
              <a:srgbClr val="66FF33"/>
            </a:solidFill>
            <a:prstDash val="dash"/>
            <a:round/>
            <a:headEnd/>
            <a:tailEnd/>
          </a:ln>
        </p:spPr>
        <p:txBody>
          <a:bodyPr/>
          <a:lstStyle/>
          <a:p>
            <a:endParaRPr lang="en-US"/>
          </a:p>
        </p:txBody>
      </p:sp>
      <p:sp>
        <p:nvSpPr>
          <p:cNvPr id="14654" name="Line 636"/>
          <p:cNvSpPr>
            <a:spLocks noChangeShapeType="1"/>
          </p:cNvSpPr>
          <p:nvPr/>
        </p:nvSpPr>
        <p:spPr bwMode="auto">
          <a:xfrm>
            <a:off x="6488113" y="3035300"/>
            <a:ext cx="0" cy="3352800"/>
          </a:xfrm>
          <a:prstGeom prst="line">
            <a:avLst/>
          </a:prstGeom>
          <a:noFill/>
          <a:ln w="12700">
            <a:solidFill>
              <a:srgbClr val="66FF33"/>
            </a:solidFill>
            <a:prstDash val="dash"/>
            <a:round/>
            <a:headEnd/>
            <a:tailEnd/>
          </a:ln>
        </p:spPr>
        <p:txBody>
          <a:bodyPr/>
          <a:lstStyle/>
          <a:p>
            <a:endParaRPr lang="en-US"/>
          </a:p>
        </p:txBody>
      </p:sp>
      <p:sp>
        <p:nvSpPr>
          <p:cNvPr id="14655" name="Line 637"/>
          <p:cNvSpPr>
            <a:spLocks noChangeShapeType="1"/>
          </p:cNvSpPr>
          <p:nvPr/>
        </p:nvSpPr>
        <p:spPr bwMode="auto">
          <a:xfrm flipV="1">
            <a:off x="7148513" y="2425700"/>
            <a:ext cx="0" cy="3962400"/>
          </a:xfrm>
          <a:prstGeom prst="line">
            <a:avLst/>
          </a:prstGeom>
          <a:noFill/>
          <a:ln w="12700">
            <a:solidFill>
              <a:srgbClr val="66FF33"/>
            </a:solidFill>
            <a:prstDash val="dash"/>
            <a:round/>
            <a:headEnd/>
            <a:tailEnd/>
          </a:ln>
        </p:spPr>
        <p:txBody>
          <a:bodyPr/>
          <a:lstStyle/>
          <a:p>
            <a:endParaRPr lang="en-US"/>
          </a:p>
        </p:txBody>
      </p:sp>
      <p:sp>
        <p:nvSpPr>
          <p:cNvPr id="14656" name="Line 638"/>
          <p:cNvSpPr>
            <a:spLocks noChangeShapeType="1"/>
          </p:cNvSpPr>
          <p:nvPr/>
        </p:nvSpPr>
        <p:spPr bwMode="auto">
          <a:xfrm flipH="1">
            <a:off x="3846518" y="2425700"/>
            <a:ext cx="3302000" cy="0"/>
          </a:xfrm>
          <a:prstGeom prst="line">
            <a:avLst/>
          </a:prstGeom>
          <a:noFill/>
          <a:ln w="19050">
            <a:solidFill>
              <a:srgbClr val="66FF33"/>
            </a:solidFill>
            <a:prstDash val="dash"/>
            <a:round/>
            <a:headEnd/>
            <a:tailEnd/>
          </a:ln>
        </p:spPr>
        <p:txBody>
          <a:bodyPr/>
          <a:lstStyle/>
          <a:p>
            <a:endParaRPr lang="en-US"/>
          </a:p>
        </p:txBody>
      </p:sp>
      <p:sp>
        <p:nvSpPr>
          <p:cNvPr id="14657" name="Line 640"/>
          <p:cNvSpPr>
            <a:spLocks noChangeShapeType="1"/>
          </p:cNvSpPr>
          <p:nvPr/>
        </p:nvSpPr>
        <p:spPr bwMode="auto">
          <a:xfrm>
            <a:off x="3846514" y="2301875"/>
            <a:ext cx="3632200" cy="0"/>
          </a:xfrm>
          <a:prstGeom prst="line">
            <a:avLst/>
          </a:prstGeom>
          <a:noFill/>
          <a:ln w="19050">
            <a:solidFill>
              <a:srgbClr val="66FF33"/>
            </a:solidFill>
            <a:prstDash val="dash"/>
            <a:round/>
            <a:headEnd/>
            <a:tailEnd/>
          </a:ln>
        </p:spPr>
        <p:txBody>
          <a:bodyPr/>
          <a:lstStyle/>
          <a:p>
            <a:endParaRPr lang="en-US"/>
          </a:p>
        </p:txBody>
      </p:sp>
      <p:sp>
        <p:nvSpPr>
          <p:cNvPr id="14658" name="Line 641"/>
          <p:cNvSpPr>
            <a:spLocks noChangeShapeType="1"/>
          </p:cNvSpPr>
          <p:nvPr/>
        </p:nvSpPr>
        <p:spPr bwMode="auto">
          <a:xfrm flipV="1">
            <a:off x="7808913" y="2273300"/>
            <a:ext cx="0" cy="4114800"/>
          </a:xfrm>
          <a:prstGeom prst="line">
            <a:avLst/>
          </a:prstGeom>
          <a:noFill/>
          <a:ln w="12700">
            <a:solidFill>
              <a:srgbClr val="66FF33"/>
            </a:solidFill>
            <a:prstDash val="dash"/>
            <a:round/>
            <a:headEnd/>
            <a:tailEnd/>
          </a:ln>
        </p:spPr>
        <p:txBody>
          <a:bodyPr/>
          <a:lstStyle/>
          <a:p>
            <a:endParaRPr lang="en-US"/>
          </a:p>
        </p:txBody>
      </p:sp>
      <p:sp>
        <p:nvSpPr>
          <p:cNvPr id="14659" name="Line 642"/>
          <p:cNvSpPr>
            <a:spLocks noChangeShapeType="1"/>
          </p:cNvSpPr>
          <p:nvPr/>
        </p:nvSpPr>
        <p:spPr bwMode="auto">
          <a:xfrm flipV="1">
            <a:off x="8469313" y="2273300"/>
            <a:ext cx="0" cy="4114800"/>
          </a:xfrm>
          <a:prstGeom prst="line">
            <a:avLst/>
          </a:prstGeom>
          <a:noFill/>
          <a:ln w="12700">
            <a:solidFill>
              <a:srgbClr val="66FF33"/>
            </a:solidFill>
            <a:prstDash val="dash"/>
            <a:round/>
            <a:headEnd/>
            <a:tailEnd/>
          </a:ln>
        </p:spPr>
        <p:txBody>
          <a:bodyPr/>
          <a:lstStyle/>
          <a:p>
            <a:endParaRPr lang="en-US"/>
          </a:p>
        </p:txBody>
      </p:sp>
      <p:sp>
        <p:nvSpPr>
          <p:cNvPr id="14660" name="Line 643"/>
          <p:cNvSpPr>
            <a:spLocks noChangeShapeType="1"/>
          </p:cNvSpPr>
          <p:nvPr/>
        </p:nvSpPr>
        <p:spPr bwMode="auto">
          <a:xfrm flipV="1">
            <a:off x="8799513" y="2273300"/>
            <a:ext cx="0" cy="4114800"/>
          </a:xfrm>
          <a:prstGeom prst="line">
            <a:avLst/>
          </a:prstGeom>
          <a:noFill/>
          <a:ln w="12700">
            <a:solidFill>
              <a:srgbClr val="66FF33"/>
            </a:solidFill>
            <a:prstDash val="dash"/>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1000" fill="hold"/>
                                        <p:tgtEl>
                                          <p:spTgt spid="12296"/>
                                        </p:tgtEl>
                                        <p:attrNameLst>
                                          <p:attrName>ppt_w</p:attrName>
                                        </p:attrNameLst>
                                      </p:cBhvr>
                                      <p:tavLst>
                                        <p:tav tm="0">
                                          <p:val>
                                            <p:fltVal val="0"/>
                                          </p:val>
                                        </p:tav>
                                        <p:tav tm="100000">
                                          <p:val>
                                            <p:strVal val="#ppt_w"/>
                                          </p:val>
                                        </p:tav>
                                      </p:tavLst>
                                    </p:anim>
                                    <p:anim calcmode="lin" valueType="num">
                                      <p:cBhvr>
                                        <p:cTn id="8" dur="1000" fill="hold"/>
                                        <p:tgtEl>
                                          <p:spTgt spid="1229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8" presetClass="entr" presetSubtype="16" fill="hold" grpId="0" nodeType="after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diamond(in)">
                                      <p:cBhvr>
                                        <p:cTn id="18" dur="2000"/>
                                        <p:tgtEl>
                                          <p:spTgt spid="12292"/>
                                        </p:tgtEl>
                                      </p:cBhvr>
                                    </p:animEffect>
                                  </p:childTnLst>
                                </p:cTn>
                              </p:par>
                            </p:childTnLst>
                          </p:cTn>
                        </p:par>
                        <p:par>
                          <p:cTn id="19" fill="hold" nodeType="afterGroup">
                            <p:stCondLst>
                              <p:cond delay="4000"/>
                            </p:stCondLst>
                            <p:childTnLst>
                              <p:par>
                                <p:cTn id="20" presetID="16" presetClass="entr" presetSubtype="26" fill="hold" grpId="0" nodeType="after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barn(inHorizontal)">
                                      <p:cBhvr>
                                        <p:cTn id="22" dur="1000"/>
                                        <p:tgtEl>
                                          <p:spTgt spid="122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291"/>
                                        </p:tgtEl>
                                        <p:attrNameLst>
                                          <p:attrName>style.visibility</p:attrName>
                                        </p:attrNameLst>
                                      </p:cBhvr>
                                      <p:to>
                                        <p:strVal val="visible"/>
                                      </p:to>
                                    </p:set>
                                    <p:anim calcmode="lin" valueType="num">
                                      <p:cBhvr additive="base">
                                        <p:cTn id="27" dur="500" fill="hold"/>
                                        <p:tgtEl>
                                          <p:spTgt spid="12291"/>
                                        </p:tgtEl>
                                        <p:attrNameLst>
                                          <p:attrName>ppt_x</p:attrName>
                                        </p:attrNameLst>
                                      </p:cBhvr>
                                      <p:tavLst>
                                        <p:tav tm="0">
                                          <p:val>
                                            <p:strVal val="#ppt_x"/>
                                          </p:val>
                                        </p:tav>
                                        <p:tav tm="100000">
                                          <p:val>
                                            <p:strVal val="#ppt_x"/>
                                          </p:val>
                                        </p:tav>
                                      </p:tavLst>
                                    </p:anim>
                                    <p:anim calcmode="lin" valueType="num">
                                      <p:cBhvr additive="base">
                                        <p:cTn id="2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294">
                                            <p:txEl>
                                              <p:pRg st="0" end="0"/>
                                            </p:txEl>
                                          </p:spTgt>
                                        </p:tgtEl>
                                        <p:attrNameLst>
                                          <p:attrName>style.visibility</p:attrName>
                                        </p:attrNameLst>
                                      </p:cBhvr>
                                      <p:to>
                                        <p:strVal val="visible"/>
                                      </p:to>
                                    </p:set>
                                    <p:anim calcmode="lin" valueType="num">
                                      <p:cBhvr additive="base">
                                        <p:cTn id="33" dur="5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295">
                                            <p:txEl>
                                              <p:pRg st="0" end="0"/>
                                            </p:txEl>
                                          </p:spTgt>
                                        </p:tgtEl>
                                        <p:attrNameLst>
                                          <p:attrName>style.visibility</p:attrName>
                                        </p:attrNameLst>
                                      </p:cBhvr>
                                      <p:to>
                                        <p:strVal val="visible"/>
                                      </p:to>
                                    </p:set>
                                    <p:anim calcmode="lin" valueType="num">
                                      <p:cBhvr additive="base">
                                        <p:cTn id="39" dur="500" fill="hold"/>
                                        <p:tgtEl>
                                          <p:spTgt spid="1229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2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2295">
                                            <p:txEl>
                                              <p:pRg st="1" end="1"/>
                                            </p:txEl>
                                          </p:spTgt>
                                        </p:tgtEl>
                                        <p:attrNameLst>
                                          <p:attrName>style.visibility</p:attrName>
                                        </p:attrNameLst>
                                      </p:cBhvr>
                                      <p:to>
                                        <p:strVal val="visible"/>
                                      </p:to>
                                    </p:set>
                                    <p:anim calcmode="lin" valueType="num">
                                      <p:cBhvr additive="base">
                                        <p:cTn id="45" dur="500" fill="hold"/>
                                        <p:tgtEl>
                                          <p:spTgt spid="1229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2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P spid="12293" grpId="0"/>
      <p:bldP spid="122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ln>
            <a:miter lim="800000"/>
            <a:headEnd/>
            <a:tailEnd/>
          </a:ln>
        </p:spPr>
        <p:txBody>
          <a:bodyPr/>
          <a:lstStyle/>
          <a:p>
            <a:r>
              <a:rPr lang="en-US" altLang="en-US"/>
              <a:t>Vật lí 6. Bài 28: Sự sôi</a:t>
            </a:r>
          </a:p>
        </p:txBody>
      </p:sp>
      <p:sp>
        <p:nvSpPr>
          <p:cNvPr id="13314" name="TextBox 3"/>
          <p:cNvSpPr txBox="1">
            <a:spLocks noChangeArrowheads="1"/>
          </p:cNvSpPr>
          <p:nvPr/>
        </p:nvSpPr>
        <p:spPr bwMode="auto">
          <a:xfrm>
            <a:off x="381000" y="609600"/>
            <a:ext cx="7848600" cy="579438"/>
          </a:xfrm>
          <a:prstGeom prst="rect">
            <a:avLst/>
          </a:prstGeom>
          <a:noFill/>
          <a:ln w="9525">
            <a:noFill/>
            <a:miter lim="800000"/>
            <a:headEnd/>
            <a:tailEnd/>
          </a:ln>
        </p:spPr>
        <p:txBody>
          <a:bodyPr>
            <a:spAutoFit/>
          </a:bodyPr>
          <a:lstStyle/>
          <a:p>
            <a:pPr eaLnBrk="1" hangingPunct="1"/>
            <a:r>
              <a:rPr lang="en-US" altLang="en-US" sz="3200" i="1">
                <a:latin typeface="Times New Roman" pitchFamily="18" charset="0"/>
                <a:cs typeface="Times New Roman" pitchFamily="18" charset="0"/>
                <a:sym typeface="Wingdings" pitchFamily="2" charset="2"/>
              </a:rPr>
              <a:t> Trả lời tình huống đầu bài</a:t>
            </a:r>
            <a:endParaRPr lang="en-US" altLang="en-US" sz="3200" i="1">
              <a:latin typeface="Times New Roman" pitchFamily="18" charset="0"/>
              <a:cs typeface="Times New Roman" pitchFamily="18" charset="0"/>
            </a:endParaRPr>
          </a:p>
        </p:txBody>
      </p:sp>
      <p:sp>
        <p:nvSpPr>
          <p:cNvPr id="13317" name="TextBox 6"/>
          <p:cNvSpPr txBox="1">
            <a:spLocks noChangeArrowheads="1"/>
          </p:cNvSpPr>
          <p:nvPr/>
        </p:nvSpPr>
        <p:spPr bwMode="auto">
          <a:xfrm>
            <a:off x="304800" y="1295428"/>
            <a:ext cx="8686800" cy="2062103"/>
          </a:xfrm>
          <a:prstGeom prst="rect">
            <a:avLst/>
          </a:prstGeom>
          <a:noFill/>
          <a:ln w="9525">
            <a:noFill/>
            <a:miter lim="800000"/>
            <a:headEnd/>
            <a:tailEnd/>
          </a:ln>
        </p:spPr>
        <p:txBody>
          <a:bodyPr>
            <a:spAutoFit/>
          </a:bodyPr>
          <a:lstStyle/>
          <a:p>
            <a:pPr eaLnBrk="1" hangingPunct="1"/>
            <a:r>
              <a:rPr lang="en-US" altLang="en-US" sz="3200">
                <a:latin typeface="Times New Roman" pitchFamily="18" charset="0"/>
                <a:cs typeface="Times New Roman" pitchFamily="18" charset="0"/>
              </a:rPr>
              <a:t>Bình: Nước đã sôi, thì có đun mãi, nước cũng không nóng hơn lên đâu!</a:t>
            </a:r>
          </a:p>
          <a:p>
            <a:pPr eaLnBrk="1" hangingPunct="1"/>
            <a:r>
              <a:rPr lang="en-US" altLang="en-US" sz="3200">
                <a:latin typeface="Times New Roman" pitchFamily="18" charset="0"/>
                <a:cs typeface="Times New Roman" pitchFamily="18" charset="0"/>
              </a:rPr>
              <a:t>An: Mình vẫn tiếp tục thì nước phải vẫn tiếp tục nóng lên chứ!</a:t>
            </a:r>
          </a:p>
        </p:txBody>
      </p:sp>
      <p:sp>
        <p:nvSpPr>
          <p:cNvPr id="13318" name="AutoShape 6"/>
          <p:cNvSpPr>
            <a:spLocks noChangeArrowheads="1"/>
          </p:cNvSpPr>
          <p:nvPr/>
        </p:nvSpPr>
        <p:spPr bwMode="auto">
          <a:xfrm>
            <a:off x="3962400" y="3962400"/>
            <a:ext cx="3886200" cy="1066800"/>
          </a:xfrm>
          <a:prstGeom prst="wave">
            <a:avLst>
              <a:gd name="adj1" fmla="val 8502"/>
              <a:gd name="adj2" fmla="val 0"/>
            </a:avLst>
          </a:prstGeom>
          <a:blipFill dpi="0" rotWithShape="1">
            <a:blip r:embed="rId2"/>
            <a:srcRect/>
            <a:stretch>
              <a:fillRect/>
            </a:stretch>
          </a:blipFill>
          <a:ln w="9525">
            <a:solidFill>
              <a:schemeClr val="tx1"/>
            </a:solidFill>
            <a:round/>
            <a:headEnd/>
            <a:tailEnd/>
          </a:ln>
        </p:spPr>
        <p:txBody>
          <a:bodyPr wrap="none" anchor="ctr"/>
          <a:lstStyle/>
          <a:p>
            <a:pPr algn="ctr" eaLnBrk="1" hangingPunct="1"/>
            <a:r>
              <a:rPr lang="en-US" altLang="en-US" sz="3200" b="1" i="1" dirty="0" err="1">
                <a:solidFill>
                  <a:srgbClr val="990033"/>
                </a:solidFill>
                <a:latin typeface="Times New Roman" pitchFamily="18" charset="0"/>
              </a:rPr>
              <a:t>Bình</a:t>
            </a:r>
            <a:r>
              <a:rPr lang="en-US" altLang="en-US" sz="3200" b="1" i="1" dirty="0">
                <a:solidFill>
                  <a:srgbClr val="990033"/>
                </a:solidFill>
                <a:latin typeface="Times New Roman" pitchFamily="18" charset="0"/>
              </a:rPr>
              <a:t> </a:t>
            </a:r>
            <a:r>
              <a:rPr lang="en-US" altLang="en-US" sz="3200" b="1" i="1" dirty="0" err="1">
                <a:solidFill>
                  <a:srgbClr val="990033"/>
                </a:solidFill>
                <a:latin typeface="Times New Roman" pitchFamily="18" charset="0"/>
              </a:rPr>
              <a:t>đúng</a:t>
            </a:r>
            <a:r>
              <a:rPr lang="en-US" altLang="en-US" sz="3200" b="1" i="1" dirty="0">
                <a:solidFill>
                  <a:srgbClr val="990033"/>
                </a:solidFill>
                <a:latin typeface="Times New Roman" pitchFamily="18" charset="0"/>
              </a:rPr>
              <a:t>, An </a:t>
            </a:r>
            <a:r>
              <a:rPr lang="en-US" altLang="en-US" sz="3200" b="1" i="1" dirty="0" err="1">
                <a:solidFill>
                  <a:srgbClr val="990033"/>
                </a:solidFill>
                <a:latin typeface="Times New Roman" pitchFamily="18" charset="0"/>
              </a:rPr>
              <a:t>sai</a:t>
            </a:r>
            <a:endParaRPr lang="en-US" altLang="en-US" sz="3200" b="1" i="1" dirty="0">
              <a:solidFill>
                <a:srgbClr val="990033"/>
              </a:solidFill>
              <a:latin typeface="Times New Roman" pitchFamily="18" charset="0"/>
            </a:endParaRPr>
          </a:p>
        </p:txBody>
      </p:sp>
      <p:pic>
        <p:nvPicPr>
          <p:cNvPr id="5" name="Picture 5" descr="E:\Picture GA\H28(6).jpg"/>
          <p:cNvPicPr>
            <a:picLocks noChangeAspect="1" noChangeArrowheads="1"/>
          </p:cNvPicPr>
          <p:nvPr/>
        </p:nvPicPr>
        <p:blipFill>
          <a:blip r:embed="rId3"/>
          <a:srcRect/>
          <a:stretch>
            <a:fillRect/>
          </a:stretch>
        </p:blipFill>
        <p:spPr bwMode="auto">
          <a:xfrm>
            <a:off x="533400" y="3492500"/>
            <a:ext cx="3124200" cy="336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1000" fill="hold"/>
                                        <p:tgtEl>
                                          <p:spTgt spid="13317"/>
                                        </p:tgtEl>
                                        <p:attrNameLst>
                                          <p:attrName>ppt_x</p:attrName>
                                        </p:attrNameLst>
                                      </p:cBhvr>
                                      <p:tavLst>
                                        <p:tav tm="0">
                                          <p:val>
                                            <p:strVal val="#ppt_x-.2"/>
                                          </p:val>
                                        </p:tav>
                                        <p:tav tm="100000">
                                          <p:val>
                                            <p:strVal val="#ppt_x"/>
                                          </p:val>
                                        </p:tav>
                                      </p:tavLst>
                                    </p:anim>
                                    <p:anim calcmode="lin" valueType="num">
                                      <p:cBhvr>
                                        <p:cTn id="13" dur="1000" fill="hold"/>
                                        <p:tgtEl>
                                          <p:spTgt spid="133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317"/>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fade">
                                      <p:cBhvr>
                                        <p:cTn id="23" dur="1000"/>
                                        <p:tgtEl>
                                          <p:spTgt spid="13318"/>
                                        </p:tgtEl>
                                      </p:cBhvr>
                                    </p:animEffect>
                                    <p:anim calcmode="lin" valueType="num">
                                      <p:cBhvr>
                                        <p:cTn id="24" dur="1000" fill="hold"/>
                                        <p:tgtEl>
                                          <p:spTgt spid="13318"/>
                                        </p:tgtEl>
                                        <p:attrNameLst>
                                          <p:attrName>ppt_x</p:attrName>
                                        </p:attrNameLst>
                                      </p:cBhvr>
                                      <p:tavLst>
                                        <p:tav tm="0">
                                          <p:val>
                                            <p:strVal val="#ppt_x"/>
                                          </p:val>
                                        </p:tav>
                                        <p:tav tm="100000">
                                          <p:val>
                                            <p:strVal val="#ppt_x"/>
                                          </p:val>
                                        </p:tav>
                                      </p:tavLst>
                                    </p:anim>
                                    <p:anim calcmode="lin" valueType="num">
                                      <p:cBhvr>
                                        <p:cTn id="25"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7" grpId="0"/>
      <p:bldP spid="133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5"/>
          <p:cNvSpPr>
            <a:spLocks noGrp="1" noChangeArrowheads="1"/>
          </p:cNvSpPr>
          <p:nvPr>
            <p:ph type="sldNum" sz="quarter" idx="12"/>
          </p:nvPr>
        </p:nvSpPr>
        <p:spPr/>
        <p:txBody>
          <a:bodyPr/>
          <a:lstStyle/>
          <a:p>
            <a:pPr>
              <a:defRPr/>
            </a:pPr>
            <a:fld id="{F29F5BC0-194F-4FCD-8E28-5F5790E716D3}" type="slidenum">
              <a:rPr lang="en-US"/>
              <a:pPr>
                <a:defRPr/>
              </a:pPr>
              <a:t>9</a:t>
            </a:fld>
            <a:endParaRPr lang="en-US"/>
          </a:p>
        </p:txBody>
      </p:sp>
      <p:sp>
        <p:nvSpPr>
          <p:cNvPr id="5123" name="Text Box 3"/>
          <p:cNvSpPr txBox="1">
            <a:spLocks noChangeArrowheads="1"/>
          </p:cNvSpPr>
          <p:nvPr/>
        </p:nvSpPr>
        <p:spPr bwMode="auto">
          <a:xfrm>
            <a:off x="0" y="27"/>
            <a:ext cx="9144000" cy="1190625"/>
          </a:xfrm>
          <a:prstGeom prst="rect">
            <a:avLst/>
          </a:prstGeom>
          <a:noFill/>
          <a:ln w="9525">
            <a:noFill/>
            <a:miter lim="800000"/>
            <a:headEnd/>
            <a:tailEnd/>
          </a:ln>
        </p:spPr>
        <p:txBody>
          <a:bodyPr>
            <a:spAutoFit/>
          </a:bodyPr>
          <a:lstStyle/>
          <a:p>
            <a:pPr algn="ctr" eaLnBrk="1" hangingPunct="1"/>
            <a:endParaRPr lang="en-US" sz="3600" b="1">
              <a:latin typeface="Times New Roman" pitchFamily="18" charset="0"/>
            </a:endParaRPr>
          </a:p>
          <a:p>
            <a:pPr algn="ctr" eaLnBrk="1" hangingPunct="1"/>
            <a:endParaRPr lang="en-US" sz="3600" b="1">
              <a:latin typeface="Times New Roman" pitchFamily="18" charset="0"/>
            </a:endParaRPr>
          </a:p>
        </p:txBody>
      </p:sp>
      <p:sp>
        <p:nvSpPr>
          <p:cNvPr id="5124" name="AutoShape 151"/>
          <p:cNvSpPr>
            <a:spLocks noChangeArrowheads="1"/>
          </p:cNvSpPr>
          <p:nvPr/>
        </p:nvSpPr>
        <p:spPr bwMode="auto">
          <a:xfrm>
            <a:off x="5153758" y="6518275"/>
            <a:ext cx="4038600" cy="3048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5125" name="Line 152"/>
          <p:cNvSpPr>
            <a:spLocks noChangeShapeType="1"/>
          </p:cNvSpPr>
          <p:nvPr/>
        </p:nvSpPr>
        <p:spPr bwMode="auto">
          <a:xfrm flipH="1">
            <a:off x="8811358" y="0"/>
            <a:ext cx="27842" cy="6565900"/>
          </a:xfrm>
          <a:prstGeom prst="line">
            <a:avLst/>
          </a:prstGeom>
          <a:noFill/>
          <a:ln w="57150">
            <a:solidFill>
              <a:schemeClr val="tx1"/>
            </a:solidFill>
            <a:round/>
            <a:headEnd/>
            <a:tailEnd/>
          </a:ln>
        </p:spPr>
        <p:txBody>
          <a:bodyPr/>
          <a:lstStyle/>
          <a:p>
            <a:endParaRPr lang="en-US"/>
          </a:p>
        </p:txBody>
      </p:sp>
      <p:sp>
        <p:nvSpPr>
          <p:cNvPr id="5126" name="AutoShape 153"/>
          <p:cNvSpPr>
            <a:spLocks noChangeArrowheads="1"/>
          </p:cNvSpPr>
          <p:nvPr/>
        </p:nvSpPr>
        <p:spPr bwMode="auto">
          <a:xfrm>
            <a:off x="7759212" y="5391150"/>
            <a:ext cx="609600" cy="76200"/>
          </a:xfrm>
          <a:custGeom>
            <a:avLst/>
            <a:gdLst>
              <a:gd name="T0" fmla="*/ 2147483647 w 21600"/>
              <a:gd name="T1" fmla="*/ 0 h 21600"/>
              <a:gd name="T2" fmla="*/ 2147483647 w 21600"/>
              <a:gd name="T3" fmla="*/ 6096673 h 21600"/>
              <a:gd name="T4" fmla="*/ 0 w 21600"/>
              <a:gd name="T5" fmla="*/ 20817586 h 21600"/>
              <a:gd name="T6" fmla="*/ 2147483647 w 21600"/>
              <a:gd name="T7" fmla="*/ 35538609 h 21600"/>
              <a:gd name="T8" fmla="*/ 2147483647 w 21600"/>
              <a:gd name="T9" fmla="*/ 41635284 h 21600"/>
              <a:gd name="T10" fmla="*/ 2147483647 w 21600"/>
              <a:gd name="T11" fmla="*/ 35538609 h 21600"/>
              <a:gd name="T12" fmla="*/ 2147483647 w 21600"/>
              <a:gd name="T13" fmla="*/ 20817586 h 21600"/>
              <a:gd name="T14" fmla="*/ 2147483647 w 21600"/>
              <a:gd name="T15" fmla="*/ 609667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5127" name="AutoShape 154"/>
          <p:cNvSpPr>
            <a:spLocks noChangeArrowheads="1"/>
          </p:cNvSpPr>
          <p:nvPr/>
        </p:nvSpPr>
        <p:spPr bwMode="auto">
          <a:xfrm>
            <a:off x="8235462" y="5391150"/>
            <a:ext cx="762000" cy="76200"/>
          </a:xfrm>
          <a:prstGeom prst="leftArrow">
            <a:avLst>
              <a:gd name="adj1" fmla="val 50000"/>
              <a:gd name="adj2" fmla="val 270833"/>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155"/>
          <p:cNvGrpSpPr>
            <a:grpSpLocks/>
          </p:cNvGrpSpPr>
          <p:nvPr/>
        </p:nvGrpSpPr>
        <p:grpSpPr bwMode="auto">
          <a:xfrm>
            <a:off x="7621471" y="5238750"/>
            <a:ext cx="748811" cy="1314450"/>
            <a:chOff x="4236" y="2913"/>
            <a:chExt cx="472" cy="828"/>
          </a:xfrm>
        </p:grpSpPr>
        <p:sp>
          <p:nvSpPr>
            <p:cNvPr id="5284" name="Oval 156"/>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p>
              <a:endParaRPr lang="en-US"/>
            </a:p>
          </p:txBody>
        </p:sp>
        <p:sp>
          <p:nvSpPr>
            <p:cNvPr id="5285" name="AutoShape 157"/>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p:spPr>
          <p:txBody>
            <a:bodyPr wrap="none" anchor="ctr"/>
            <a:lstStyle/>
            <a:p>
              <a:endParaRPr lang="en-US"/>
            </a:p>
          </p:txBody>
        </p:sp>
        <p:sp>
          <p:nvSpPr>
            <p:cNvPr id="5286" name="Oval 158"/>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p>
              <a:endParaRPr lang="en-US"/>
            </a:p>
          </p:txBody>
        </p:sp>
        <p:sp>
          <p:nvSpPr>
            <p:cNvPr id="5287" name="Oval 159"/>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p>
              <a:endParaRPr lang="en-US"/>
            </a:p>
          </p:txBody>
        </p:sp>
        <p:sp>
          <p:nvSpPr>
            <p:cNvPr id="5288" name="Freeform 160"/>
            <p:cNvSpPr>
              <a:spLocks/>
            </p:cNvSpPr>
            <p:nvPr/>
          </p:nvSpPr>
          <p:spPr bwMode="auto">
            <a:xfrm flipH="1">
              <a:off x="4532" y="3344"/>
              <a:ext cx="47" cy="92"/>
            </a:xfrm>
            <a:custGeom>
              <a:avLst/>
              <a:gdLst>
                <a:gd name="T0" fmla="*/ 43 w 48"/>
                <a:gd name="T1" fmla="*/ 0 h 144"/>
                <a:gd name="T2" fmla="*/ 43 w 48"/>
                <a:gd name="T3" fmla="*/ 10 h 144"/>
                <a:gd name="T4" fmla="*/ 0 w 48"/>
                <a:gd name="T5" fmla="*/ 15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p>
          </p:txBody>
        </p:sp>
        <p:sp>
          <p:nvSpPr>
            <p:cNvPr id="5289" name="Freeform 161"/>
            <p:cNvSpPr>
              <a:spLocks/>
            </p:cNvSpPr>
            <p:nvPr/>
          </p:nvSpPr>
          <p:spPr bwMode="auto">
            <a:xfrm>
              <a:off x="4356" y="3345"/>
              <a:ext cx="47" cy="92"/>
            </a:xfrm>
            <a:custGeom>
              <a:avLst/>
              <a:gdLst>
                <a:gd name="T0" fmla="*/ 43 w 48"/>
                <a:gd name="T1" fmla="*/ 0 h 144"/>
                <a:gd name="T2" fmla="*/ 43 w 48"/>
                <a:gd name="T3" fmla="*/ 10 h 144"/>
                <a:gd name="T4" fmla="*/ 0 w 48"/>
                <a:gd name="T5" fmla="*/ 15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p>
          </p:txBody>
        </p:sp>
        <p:sp>
          <p:nvSpPr>
            <p:cNvPr id="5290" name="AutoShape 162"/>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w="9525">
              <a:noFill/>
              <a:miter lim="800000"/>
              <a:headEnd/>
              <a:tailEnd/>
            </a:ln>
          </p:spPr>
          <p:txBody>
            <a:bodyPr wrap="none" anchor="ctr"/>
            <a:lstStyle/>
            <a:p>
              <a:endParaRPr lang="en-US"/>
            </a:p>
          </p:txBody>
        </p:sp>
        <p:sp>
          <p:nvSpPr>
            <p:cNvPr id="5291" name="Freeform 163"/>
            <p:cNvSpPr>
              <a:spLocks/>
            </p:cNvSpPr>
            <p:nvPr/>
          </p:nvSpPr>
          <p:spPr bwMode="auto">
            <a:xfrm>
              <a:off x="4371" y="3357"/>
              <a:ext cx="231" cy="370"/>
            </a:xfrm>
            <a:custGeom>
              <a:avLst/>
              <a:gdLst>
                <a:gd name="T0" fmla="*/ 38 w 288"/>
                <a:gd name="T1" fmla="*/ 0 h 462"/>
                <a:gd name="T2" fmla="*/ 42 w 288"/>
                <a:gd name="T3" fmla="*/ 32 h 462"/>
                <a:gd name="T4" fmla="*/ 50 w 288"/>
                <a:gd name="T5" fmla="*/ 67 h 462"/>
                <a:gd name="T6" fmla="*/ 91 w 288"/>
                <a:gd name="T7" fmla="*/ 117 h 462"/>
                <a:gd name="T8" fmla="*/ 36 w 288"/>
                <a:gd name="T9" fmla="*/ 144 h 462"/>
                <a:gd name="T10" fmla="*/ 6 w 288"/>
                <a:gd name="T11" fmla="*/ 123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p:spPr>
          <p:txBody>
            <a:bodyPr/>
            <a:lstStyle/>
            <a:p>
              <a:endParaRPr lang="en-US"/>
            </a:p>
          </p:txBody>
        </p:sp>
        <p:sp>
          <p:nvSpPr>
            <p:cNvPr id="30884" name="Arc 164"/>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pPr>
                <a:defRPr/>
              </a:pPr>
              <a:endParaRPr lang="en-US"/>
            </a:p>
          </p:txBody>
        </p:sp>
        <p:sp>
          <p:nvSpPr>
            <p:cNvPr id="5293" name="Arc 165"/>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w="9525">
              <a:noFill/>
              <a:round/>
              <a:headEnd/>
              <a:tailEnd/>
            </a:ln>
          </p:spPr>
          <p:txBody>
            <a:bodyPr wrap="none" anchor="ctr"/>
            <a:lstStyle/>
            <a:p>
              <a:endParaRPr lang="en-US"/>
            </a:p>
          </p:txBody>
        </p:sp>
        <p:sp>
          <p:nvSpPr>
            <p:cNvPr id="5294" name="Oval 166"/>
            <p:cNvSpPr>
              <a:spLocks noChangeArrowheads="1"/>
            </p:cNvSpPr>
            <p:nvPr/>
          </p:nvSpPr>
          <p:spPr bwMode="auto">
            <a:xfrm>
              <a:off x="4394" y="3258"/>
              <a:ext cx="149" cy="72"/>
            </a:xfrm>
            <a:prstGeom prst="ellipse">
              <a:avLst/>
            </a:prstGeom>
            <a:solidFill>
              <a:schemeClr val="bg1"/>
            </a:solidFill>
            <a:ln w="9525">
              <a:noFill/>
              <a:round/>
              <a:headEnd/>
              <a:tailEnd/>
            </a:ln>
          </p:spPr>
          <p:txBody>
            <a:bodyPr wrap="none" anchor="ctr"/>
            <a:lstStyle/>
            <a:p>
              <a:endParaRPr lang="en-US"/>
            </a:p>
          </p:txBody>
        </p:sp>
        <p:sp>
          <p:nvSpPr>
            <p:cNvPr id="5295" name="Arc 167"/>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p:spPr>
          <p:txBody>
            <a:bodyPr wrap="none" anchor="ctr"/>
            <a:lstStyle/>
            <a:p>
              <a:endParaRPr lang="en-US"/>
            </a:p>
          </p:txBody>
        </p:sp>
        <p:sp>
          <p:nvSpPr>
            <p:cNvPr id="5296" name="Arc 168"/>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p:spPr>
          <p:txBody>
            <a:bodyPr wrap="none" anchor="ctr"/>
            <a:lstStyle/>
            <a:p>
              <a:endParaRPr lang="en-US"/>
            </a:p>
          </p:txBody>
        </p:sp>
        <p:sp>
          <p:nvSpPr>
            <p:cNvPr id="5297" name="Arc 169"/>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p:spPr>
          <p:txBody>
            <a:bodyPr wrap="none" anchor="ctr"/>
            <a:lstStyle/>
            <a:p>
              <a:endParaRPr lang="en-US"/>
            </a:p>
          </p:txBody>
        </p:sp>
        <p:sp>
          <p:nvSpPr>
            <p:cNvPr id="5298" name="Arc 170"/>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p:spPr>
          <p:txBody>
            <a:bodyPr wrap="none" anchor="ctr"/>
            <a:lstStyle/>
            <a:p>
              <a:endParaRPr lang="en-US"/>
            </a:p>
          </p:txBody>
        </p:sp>
        <p:sp>
          <p:nvSpPr>
            <p:cNvPr id="5299" name="AutoShape 171"/>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w="9525">
              <a:noFill/>
              <a:miter lim="800000"/>
              <a:headEnd/>
              <a:tailEnd/>
            </a:ln>
          </p:spPr>
          <p:txBody>
            <a:bodyPr wrap="none" anchor="ctr"/>
            <a:lstStyle/>
            <a:p>
              <a:endParaRPr lang="en-US"/>
            </a:p>
          </p:txBody>
        </p:sp>
        <p:sp>
          <p:nvSpPr>
            <p:cNvPr id="5300" name="Arc 172"/>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p:spPr>
          <p:txBody>
            <a:bodyPr wrap="none" anchor="ctr"/>
            <a:lstStyle/>
            <a:p>
              <a:endParaRPr lang="en-US"/>
            </a:p>
          </p:txBody>
        </p:sp>
        <p:sp>
          <p:nvSpPr>
            <p:cNvPr id="5301" name="Line 173"/>
            <p:cNvSpPr>
              <a:spLocks noChangeShapeType="1"/>
            </p:cNvSpPr>
            <p:nvPr/>
          </p:nvSpPr>
          <p:spPr bwMode="auto">
            <a:xfrm>
              <a:off x="4422" y="3282"/>
              <a:ext cx="0" cy="17"/>
            </a:xfrm>
            <a:prstGeom prst="line">
              <a:avLst/>
            </a:prstGeom>
            <a:noFill/>
            <a:ln w="9525">
              <a:solidFill>
                <a:schemeClr val="tx1"/>
              </a:solidFill>
              <a:round/>
              <a:headEnd/>
              <a:tailEnd/>
            </a:ln>
          </p:spPr>
          <p:txBody>
            <a:bodyPr/>
            <a:lstStyle/>
            <a:p>
              <a:endParaRPr lang="en-US"/>
            </a:p>
          </p:txBody>
        </p:sp>
        <p:sp>
          <p:nvSpPr>
            <p:cNvPr id="5302" name="Line 174"/>
            <p:cNvSpPr>
              <a:spLocks noChangeShapeType="1"/>
            </p:cNvSpPr>
            <p:nvPr/>
          </p:nvSpPr>
          <p:spPr bwMode="auto">
            <a:xfrm>
              <a:off x="4514" y="3280"/>
              <a:ext cx="0" cy="17"/>
            </a:xfrm>
            <a:prstGeom prst="line">
              <a:avLst/>
            </a:prstGeom>
            <a:noFill/>
            <a:ln w="9525">
              <a:solidFill>
                <a:schemeClr val="tx1"/>
              </a:solidFill>
              <a:round/>
              <a:headEnd/>
              <a:tailEnd/>
            </a:ln>
          </p:spPr>
          <p:txBody>
            <a:bodyPr/>
            <a:lstStyle/>
            <a:p>
              <a:endParaRPr lang="en-US"/>
            </a:p>
          </p:txBody>
        </p:sp>
        <p:sp>
          <p:nvSpPr>
            <p:cNvPr id="30895" name="Freeform 175"/>
            <p:cNvSpPr>
              <a:spLocks/>
            </p:cNvSpPr>
            <p:nvPr/>
          </p:nvSpPr>
          <p:spPr bwMode="auto">
            <a:xfrm>
              <a:off x="4421" y="3285"/>
              <a:ext cx="91" cy="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pPr>
                <a:defRPr/>
              </a:pPr>
              <a:endParaRPr lang="en-US"/>
            </a:p>
          </p:txBody>
        </p:sp>
        <p:pic>
          <p:nvPicPr>
            <p:cNvPr id="5304" name="Picture 176" descr="Lua do clear"/>
            <p:cNvPicPr>
              <a:picLocks noChangeAspect="1" noChangeArrowheads="1" noCrop="1"/>
            </p:cNvPicPr>
            <p:nvPr/>
          </p:nvPicPr>
          <p:blipFill>
            <a:blip r:embed="rId3"/>
            <a:srcRect/>
            <a:stretch>
              <a:fillRect/>
            </a:stretch>
          </p:blipFill>
          <p:spPr bwMode="auto">
            <a:xfrm>
              <a:off x="4383" y="2913"/>
              <a:ext cx="174" cy="396"/>
            </a:xfrm>
            <a:prstGeom prst="rect">
              <a:avLst/>
            </a:prstGeom>
            <a:noFill/>
            <a:ln w="9525">
              <a:noFill/>
              <a:miter lim="800000"/>
              <a:headEnd/>
              <a:tailEnd/>
            </a:ln>
          </p:spPr>
        </p:pic>
      </p:grpSp>
      <p:grpSp>
        <p:nvGrpSpPr>
          <p:cNvPr id="3" name="Group 177"/>
          <p:cNvGrpSpPr>
            <a:grpSpLocks/>
          </p:cNvGrpSpPr>
          <p:nvPr/>
        </p:nvGrpSpPr>
        <p:grpSpPr bwMode="auto">
          <a:xfrm>
            <a:off x="7543803" y="4191027"/>
            <a:ext cx="996462" cy="1457325"/>
            <a:chOff x="4916" y="2869"/>
            <a:chExt cx="628" cy="918"/>
          </a:xfrm>
        </p:grpSpPr>
        <p:sp>
          <p:nvSpPr>
            <p:cNvPr id="30898" name="AutoShape 178"/>
            <p:cNvSpPr>
              <a:spLocks noChangeArrowheads="1"/>
            </p:cNvSpPr>
            <p:nvPr/>
          </p:nvSpPr>
          <p:spPr bwMode="auto">
            <a:xfrm flipV="1">
              <a:off x="4956" y="2884"/>
              <a:ext cx="547" cy="843"/>
            </a:xfrm>
            <a:prstGeom prst="can">
              <a:avLst>
                <a:gd name="adj" fmla="val 32271"/>
              </a:avLst>
            </a:prstGeom>
            <a:gradFill rotWithShape="1">
              <a:gsLst>
                <a:gs pos="0">
                  <a:srgbClr val="66CCFF">
                    <a:alpha val="80000"/>
                  </a:srgbClr>
                </a:gs>
                <a:gs pos="50000">
                  <a:srgbClr val="FFFFFF"/>
                </a:gs>
                <a:gs pos="100000">
                  <a:srgbClr val="66CCFF">
                    <a:alpha val="80000"/>
                  </a:srgbClr>
                </a:gs>
              </a:gsLst>
              <a:lin ang="0" scaled="1"/>
            </a:gradFill>
            <a:ln w="9525">
              <a:noFill/>
              <a:round/>
              <a:headEnd/>
              <a:tailEnd/>
            </a:ln>
            <a:effectLst/>
          </p:spPr>
          <p:txBody>
            <a:bodyPr wrap="none" anchor="ctr"/>
            <a:lstStyle/>
            <a:p>
              <a:pPr>
                <a:defRPr/>
              </a:pPr>
              <a:endParaRPr lang="en-US"/>
            </a:p>
          </p:txBody>
        </p:sp>
        <p:sp>
          <p:nvSpPr>
            <p:cNvPr id="5246" name="Oval 179"/>
            <p:cNvSpPr>
              <a:spLocks noChangeArrowheads="1"/>
            </p:cNvSpPr>
            <p:nvPr/>
          </p:nvSpPr>
          <p:spPr bwMode="auto">
            <a:xfrm>
              <a:off x="4916" y="2869"/>
              <a:ext cx="628" cy="230"/>
            </a:xfrm>
            <a:prstGeom prst="ellipse">
              <a:avLst/>
            </a:prstGeom>
            <a:noFill/>
            <a:ln w="9525">
              <a:solidFill>
                <a:srgbClr val="3399FF"/>
              </a:solidFill>
              <a:round/>
              <a:headEnd/>
              <a:tailEnd/>
            </a:ln>
          </p:spPr>
          <p:txBody>
            <a:bodyPr wrap="none" anchor="ctr"/>
            <a:lstStyle/>
            <a:p>
              <a:endParaRPr lang="en-US"/>
            </a:p>
          </p:txBody>
        </p:sp>
        <p:sp>
          <p:nvSpPr>
            <p:cNvPr id="30900" name="Oval 180"/>
            <p:cNvSpPr>
              <a:spLocks noChangeArrowheads="1"/>
            </p:cNvSpPr>
            <p:nvPr/>
          </p:nvSpPr>
          <p:spPr bwMode="auto">
            <a:xfrm>
              <a:off x="4953" y="2890"/>
              <a:ext cx="555" cy="202"/>
            </a:xfrm>
            <a:prstGeom prst="ellipse">
              <a:avLst/>
            </a:prstGeom>
            <a:gradFill rotWithShape="1">
              <a:gsLst>
                <a:gs pos="0">
                  <a:schemeClr val="bg1"/>
                </a:gs>
                <a:gs pos="50000">
                  <a:srgbClr val="66CCFF">
                    <a:alpha val="80000"/>
                  </a:srgbClr>
                </a:gs>
                <a:gs pos="100000">
                  <a:schemeClr val="bg1"/>
                </a:gs>
              </a:gsLst>
              <a:lin ang="0" scaled="1"/>
            </a:gradFill>
            <a:ln w="9525">
              <a:solidFill>
                <a:srgbClr val="C0C0C0"/>
              </a:solidFill>
              <a:round/>
              <a:headEnd/>
              <a:tailEnd/>
            </a:ln>
            <a:effectLst/>
          </p:spPr>
          <p:txBody>
            <a:bodyPr wrap="none" anchor="ctr"/>
            <a:lstStyle/>
            <a:p>
              <a:pPr>
                <a:defRPr/>
              </a:pPr>
              <a:endParaRPr lang="en-US"/>
            </a:p>
          </p:txBody>
        </p:sp>
        <p:sp>
          <p:nvSpPr>
            <p:cNvPr id="5248" name="Oval 181"/>
            <p:cNvSpPr>
              <a:spLocks noChangeArrowheads="1"/>
            </p:cNvSpPr>
            <p:nvPr/>
          </p:nvSpPr>
          <p:spPr bwMode="auto">
            <a:xfrm>
              <a:off x="5006" y="3554"/>
              <a:ext cx="453" cy="165"/>
            </a:xfrm>
            <a:prstGeom prst="ellipse">
              <a:avLst/>
            </a:prstGeom>
            <a:noFill/>
            <a:ln w="9525">
              <a:solidFill>
                <a:schemeClr val="bg2"/>
              </a:solidFill>
              <a:round/>
              <a:headEnd/>
              <a:tailEnd/>
            </a:ln>
          </p:spPr>
          <p:txBody>
            <a:bodyPr wrap="none" anchor="ctr"/>
            <a:lstStyle/>
            <a:p>
              <a:endParaRPr lang="en-US"/>
            </a:p>
          </p:txBody>
        </p:sp>
        <p:sp>
          <p:nvSpPr>
            <p:cNvPr id="5249" name="Arc 182"/>
            <p:cNvSpPr>
              <a:spLocks/>
            </p:cNvSpPr>
            <p:nvPr/>
          </p:nvSpPr>
          <p:spPr bwMode="auto">
            <a:xfrm>
              <a:off x="4976" y="3540"/>
              <a:ext cx="513" cy="98"/>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p:spPr>
          <p:txBody>
            <a:bodyPr wrap="none" anchor="ctr"/>
            <a:lstStyle/>
            <a:p>
              <a:endParaRPr lang="en-US"/>
            </a:p>
          </p:txBody>
        </p:sp>
        <p:sp>
          <p:nvSpPr>
            <p:cNvPr id="5250" name="Oval 183"/>
            <p:cNvSpPr>
              <a:spLocks noChangeArrowheads="1"/>
            </p:cNvSpPr>
            <p:nvPr/>
          </p:nvSpPr>
          <p:spPr bwMode="auto">
            <a:xfrm>
              <a:off x="4958" y="3135"/>
              <a:ext cx="547" cy="202"/>
            </a:xfrm>
            <a:prstGeom prst="ellipse">
              <a:avLst/>
            </a:prstGeom>
            <a:solidFill>
              <a:srgbClr val="FFFFFF">
                <a:alpha val="50195"/>
              </a:srgbClr>
            </a:solidFill>
            <a:ln w="9525">
              <a:solidFill>
                <a:srgbClr val="3399FF"/>
              </a:solidFill>
              <a:round/>
              <a:headEnd/>
              <a:tailEnd/>
            </a:ln>
          </p:spPr>
          <p:txBody>
            <a:bodyPr wrap="none" anchor="ctr"/>
            <a:lstStyle/>
            <a:p>
              <a:endParaRPr lang="en-US"/>
            </a:p>
          </p:txBody>
        </p:sp>
        <p:sp>
          <p:nvSpPr>
            <p:cNvPr id="5251" name="Arc 184"/>
            <p:cNvSpPr>
              <a:spLocks/>
            </p:cNvSpPr>
            <p:nvPr/>
          </p:nvSpPr>
          <p:spPr bwMode="auto">
            <a:xfrm flipV="1">
              <a:off x="4958" y="3217"/>
              <a:ext cx="546" cy="119"/>
            </a:xfrm>
            <a:custGeom>
              <a:avLst/>
              <a:gdLst>
                <a:gd name="T0" fmla="*/ 0 w 43147"/>
                <a:gd name="T1" fmla="*/ 0 h 25386"/>
                <a:gd name="T2" fmla="*/ 0 w 43147"/>
                <a:gd name="T3" fmla="*/ 0 h 25386"/>
                <a:gd name="T4" fmla="*/ 0 w 43147"/>
                <a:gd name="T5" fmla="*/ 0 h 25386"/>
                <a:gd name="T6" fmla="*/ 0 60000 65536"/>
                <a:gd name="T7" fmla="*/ 0 60000 65536"/>
                <a:gd name="T8" fmla="*/ 0 60000 65536"/>
                <a:gd name="T9" fmla="*/ 0 w 43147"/>
                <a:gd name="T10" fmla="*/ 0 h 25386"/>
                <a:gd name="T11" fmla="*/ 43147 w 43147"/>
                <a:gd name="T12" fmla="*/ 25386 h 25386"/>
              </a:gdLst>
              <a:ahLst/>
              <a:cxnLst>
                <a:cxn ang="T6">
                  <a:pos x="T0" y="T1"/>
                </a:cxn>
                <a:cxn ang="T7">
                  <a:pos x="T2" y="T3"/>
                </a:cxn>
                <a:cxn ang="T8">
                  <a:pos x="T4" y="T5"/>
                </a:cxn>
              </a:cxnLst>
              <a:rect l="T9" t="T10" r="T11" b="T12"/>
              <a:pathLst>
                <a:path w="43147" h="25386" fill="none" extrusionOk="0">
                  <a:moveTo>
                    <a:pt x="334" y="25385"/>
                  </a:moveTo>
                  <a:cubicBezTo>
                    <a:pt x="111" y="24136"/>
                    <a:pt x="0" y="22869"/>
                    <a:pt x="0" y="21600"/>
                  </a:cubicBezTo>
                  <a:cubicBezTo>
                    <a:pt x="0" y="9670"/>
                    <a:pt x="9670" y="0"/>
                    <a:pt x="21600" y="0"/>
                  </a:cubicBezTo>
                  <a:cubicBezTo>
                    <a:pt x="32945" y="-1"/>
                    <a:pt x="42356" y="8777"/>
                    <a:pt x="43147" y="20094"/>
                  </a:cubicBezTo>
                </a:path>
                <a:path w="43147" h="25386" stroke="0" extrusionOk="0">
                  <a:moveTo>
                    <a:pt x="334" y="25385"/>
                  </a:moveTo>
                  <a:cubicBezTo>
                    <a:pt x="111" y="24136"/>
                    <a:pt x="0" y="22869"/>
                    <a:pt x="0" y="21600"/>
                  </a:cubicBezTo>
                  <a:cubicBezTo>
                    <a:pt x="0" y="9670"/>
                    <a:pt x="9670" y="0"/>
                    <a:pt x="21600" y="0"/>
                  </a:cubicBezTo>
                  <a:cubicBezTo>
                    <a:pt x="32945" y="-1"/>
                    <a:pt x="42356" y="8777"/>
                    <a:pt x="43147" y="20094"/>
                  </a:cubicBezTo>
                  <a:lnTo>
                    <a:pt x="21600" y="21600"/>
                  </a:lnTo>
                  <a:lnTo>
                    <a:pt x="334" y="25385"/>
                  </a:lnTo>
                  <a:close/>
                </a:path>
              </a:pathLst>
            </a:custGeom>
            <a:noFill/>
            <a:ln w="9525">
              <a:solidFill>
                <a:srgbClr val="3399FF"/>
              </a:solidFill>
              <a:round/>
              <a:headEnd/>
              <a:tailEnd/>
            </a:ln>
          </p:spPr>
          <p:txBody>
            <a:bodyPr wrap="none" anchor="ctr"/>
            <a:lstStyle/>
            <a:p>
              <a:endParaRPr lang="en-US"/>
            </a:p>
          </p:txBody>
        </p:sp>
        <p:sp>
          <p:nvSpPr>
            <p:cNvPr id="5252" name="Freeform 185"/>
            <p:cNvSpPr>
              <a:spLocks/>
            </p:cNvSpPr>
            <p:nvPr/>
          </p:nvSpPr>
          <p:spPr bwMode="auto">
            <a:xfrm flipH="1">
              <a:off x="4931" y="2970"/>
              <a:ext cx="78" cy="700"/>
            </a:xfrm>
            <a:custGeom>
              <a:avLst/>
              <a:gdLst>
                <a:gd name="T0" fmla="*/ 17 w 114"/>
                <a:gd name="T1" fmla="*/ 22 h 688"/>
                <a:gd name="T2" fmla="*/ 11 w 114"/>
                <a:gd name="T3" fmla="*/ 101 h 688"/>
                <a:gd name="T4" fmla="*/ 11 w 114"/>
                <a:gd name="T5" fmla="*/ 635 h 688"/>
                <a:gd name="T6" fmla="*/ 0 w 114"/>
                <a:gd name="T7" fmla="*/ 750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p>
          </p:txBody>
        </p:sp>
        <p:sp>
          <p:nvSpPr>
            <p:cNvPr id="5253" name="Freeform 186"/>
            <p:cNvSpPr>
              <a:spLocks/>
            </p:cNvSpPr>
            <p:nvPr/>
          </p:nvSpPr>
          <p:spPr bwMode="auto">
            <a:xfrm>
              <a:off x="5459" y="2962"/>
              <a:ext cx="78" cy="700"/>
            </a:xfrm>
            <a:custGeom>
              <a:avLst/>
              <a:gdLst>
                <a:gd name="T0" fmla="*/ 17 w 114"/>
                <a:gd name="T1" fmla="*/ 22 h 688"/>
                <a:gd name="T2" fmla="*/ 11 w 114"/>
                <a:gd name="T3" fmla="*/ 101 h 688"/>
                <a:gd name="T4" fmla="*/ 11 w 114"/>
                <a:gd name="T5" fmla="*/ 635 h 688"/>
                <a:gd name="T6" fmla="*/ 0 w 114"/>
                <a:gd name="T7" fmla="*/ 750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p>
          </p:txBody>
        </p:sp>
        <p:sp>
          <p:nvSpPr>
            <p:cNvPr id="5254" name="Oval 187"/>
            <p:cNvSpPr>
              <a:spLocks noChangeArrowheads="1"/>
            </p:cNvSpPr>
            <p:nvPr/>
          </p:nvSpPr>
          <p:spPr bwMode="auto">
            <a:xfrm>
              <a:off x="5162" y="3385"/>
              <a:ext cx="173" cy="173"/>
            </a:xfrm>
            <a:prstGeom prst="ellipse">
              <a:avLst/>
            </a:prstGeom>
            <a:gradFill rotWithShape="1">
              <a:gsLst>
                <a:gs pos="0">
                  <a:srgbClr val="66CCFF"/>
                </a:gs>
                <a:gs pos="100000">
                  <a:srgbClr val="2F5E76"/>
                </a:gs>
              </a:gsLst>
              <a:path path="shape">
                <a:fillToRect l="50000" t="50000" r="50000" b="50000"/>
              </a:path>
            </a:gradFill>
            <a:ln w="9525">
              <a:solidFill>
                <a:schemeClr val="accent1"/>
              </a:solidFill>
              <a:round/>
              <a:headEnd/>
              <a:tailEnd/>
            </a:ln>
          </p:spPr>
          <p:txBody>
            <a:bodyPr wrap="none" anchor="ctr"/>
            <a:lstStyle/>
            <a:p>
              <a:endParaRPr lang="en-US"/>
            </a:p>
          </p:txBody>
        </p:sp>
        <p:sp>
          <p:nvSpPr>
            <p:cNvPr id="30908" name="Freeform 188"/>
            <p:cNvSpPr>
              <a:spLocks/>
            </p:cNvSpPr>
            <p:nvPr/>
          </p:nvSpPr>
          <p:spPr bwMode="auto">
            <a:xfrm>
              <a:off x="4958" y="3007"/>
              <a:ext cx="547" cy="780"/>
            </a:xfrm>
            <a:custGeom>
              <a:avLst/>
              <a:gdLst/>
              <a:ahLst/>
              <a:cxnLst>
                <a:cxn ang="0">
                  <a:pos x="0" y="0"/>
                </a:cxn>
                <a:cxn ang="0">
                  <a:pos x="547" y="0"/>
                </a:cxn>
                <a:cxn ang="0">
                  <a:pos x="547" y="639"/>
                </a:cxn>
                <a:cxn ang="0">
                  <a:pos x="0" y="639"/>
                </a:cxn>
                <a:cxn ang="0">
                  <a:pos x="0" y="0"/>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gradFill rotWithShape="1">
              <a:gsLst>
                <a:gs pos="0">
                  <a:srgbClr val="66CCFF">
                    <a:alpha val="60001"/>
                  </a:srgbClr>
                </a:gs>
                <a:gs pos="50000">
                  <a:schemeClr val="bg1">
                    <a:alpha val="80000"/>
                  </a:schemeClr>
                </a:gs>
                <a:gs pos="100000">
                  <a:srgbClr val="66CCFF">
                    <a:alpha val="60001"/>
                  </a:srgbClr>
                </a:gs>
              </a:gsLst>
              <a:lin ang="0" scaled="1"/>
            </a:gradFill>
            <a:ln w="3175" cmpd="sng">
              <a:noFill/>
              <a:round/>
              <a:headEnd/>
              <a:tailEnd/>
            </a:ln>
            <a:effectLst/>
          </p:spPr>
          <p:txBody>
            <a:bodyPr/>
            <a:lstStyle/>
            <a:p>
              <a:pPr>
                <a:defRPr/>
              </a:pPr>
              <a:endParaRPr lang="en-US"/>
            </a:p>
          </p:txBody>
        </p:sp>
        <p:grpSp>
          <p:nvGrpSpPr>
            <p:cNvPr id="4" name="Group 189"/>
            <p:cNvGrpSpPr>
              <a:grpSpLocks/>
            </p:cNvGrpSpPr>
            <p:nvPr/>
          </p:nvGrpSpPr>
          <p:grpSpPr bwMode="auto">
            <a:xfrm>
              <a:off x="5207" y="3147"/>
              <a:ext cx="189" cy="571"/>
              <a:chOff x="2643" y="2630"/>
              <a:chExt cx="189" cy="571"/>
            </a:xfrm>
          </p:grpSpPr>
          <p:sp>
            <p:nvSpPr>
              <p:cNvPr id="5261" name="Text Box 190"/>
              <p:cNvSpPr txBox="1">
                <a:spLocks noChangeArrowheads="1"/>
              </p:cNvSpPr>
              <p:nvPr/>
            </p:nvSpPr>
            <p:spPr bwMode="auto">
              <a:xfrm>
                <a:off x="2738" y="3076"/>
                <a:ext cx="58" cy="58"/>
              </a:xfrm>
              <a:prstGeom prst="rect">
                <a:avLst/>
              </a:prstGeom>
              <a:noFill/>
              <a:ln w="9525">
                <a:noFill/>
                <a:miter lim="800000"/>
                <a:headEnd/>
                <a:tailEnd/>
              </a:ln>
            </p:spPr>
            <p:txBody>
              <a:bodyPr lIns="0" tIns="0" rIns="0" bIns="0"/>
              <a:lstStyle/>
              <a:p>
                <a:pPr eaLnBrk="1" hangingPunct="1">
                  <a:spcBef>
                    <a:spcPct val="50000"/>
                  </a:spcBef>
                </a:pPr>
                <a:r>
                  <a:rPr lang="en-US" sz="600" b="1">
                    <a:solidFill>
                      <a:srgbClr val="CC0000"/>
                    </a:solidFill>
                    <a:latin typeface="Arial" charset="0"/>
                  </a:rPr>
                  <a:t>50</a:t>
                </a:r>
              </a:p>
            </p:txBody>
          </p:sp>
          <p:sp>
            <p:nvSpPr>
              <p:cNvPr id="5262" name="Line 191"/>
              <p:cNvSpPr>
                <a:spLocks noChangeShapeType="1"/>
              </p:cNvSpPr>
              <p:nvPr/>
            </p:nvSpPr>
            <p:spPr bwMode="auto">
              <a:xfrm>
                <a:off x="2643" y="2694"/>
                <a:ext cx="0" cy="507"/>
              </a:xfrm>
              <a:prstGeom prst="line">
                <a:avLst/>
              </a:prstGeom>
              <a:noFill/>
              <a:ln w="9525">
                <a:solidFill>
                  <a:srgbClr val="0000FF"/>
                </a:solidFill>
                <a:round/>
                <a:headEnd/>
                <a:tailEnd/>
              </a:ln>
            </p:spPr>
            <p:txBody>
              <a:bodyPr/>
              <a:lstStyle/>
              <a:p>
                <a:endParaRPr lang="en-US"/>
              </a:p>
            </p:txBody>
          </p:sp>
          <p:sp>
            <p:nvSpPr>
              <p:cNvPr id="5263" name="Line 192"/>
              <p:cNvSpPr>
                <a:spLocks noChangeShapeType="1"/>
              </p:cNvSpPr>
              <p:nvPr/>
            </p:nvSpPr>
            <p:spPr bwMode="auto">
              <a:xfrm>
                <a:off x="2645" y="3201"/>
                <a:ext cx="52" cy="0"/>
              </a:xfrm>
              <a:prstGeom prst="line">
                <a:avLst/>
              </a:prstGeom>
              <a:noFill/>
              <a:ln w="9525">
                <a:solidFill>
                  <a:srgbClr val="0000FF"/>
                </a:solidFill>
                <a:round/>
                <a:headEnd/>
                <a:tailEnd/>
              </a:ln>
            </p:spPr>
            <p:txBody>
              <a:bodyPr/>
              <a:lstStyle/>
              <a:p>
                <a:endParaRPr lang="en-US"/>
              </a:p>
            </p:txBody>
          </p:sp>
          <p:sp>
            <p:nvSpPr>
              <p:cNvPr id="5264" name="Line 193"/>
              <p:cNvSpPr>
                <a:spLocks noChangeShapeType="1"/>
              </p:cNvSpPr>
              <p:nvPr/>
            </p:nvSpPr>
            <p:spPr bwMode="auto">
              <a:xfrm>
                <a:off x="2645" y="3010"/>
                <a:ext cx="52" cy="0"/>
              </a:xfrm>
              <a:prstGeom prst="line">
                <a:avLst/>
              </a:prstGeom>
              <a:noFill/>
              <a:ln w="9525">
                <a:solidFill>
                  <a:srgbClr val="0000FF"/>
                </a:solidFill>
                <a:round/>
                <a:headEnd/>
                <a:tailEnd/>
              </a:ln>
            </p:spPr>
            <p:txBody>
              <a:bodyPr/>
              <a:lstStyle/>
              <a:p>
                <a:endParaRPr lang="en-US"/>
              </a:p>
            </p:txBody>
          </p:sp>
          <p:sp>
            <p:nvSpPr>
              <p:cNvPr id="5265" name="Line 194"/>
              <p:cNvSpPr>
                <a:spLocks noChangeShapeType="1"/>
              </p:cNvSpPr>
              <p:nvPr/>
            </p:nvSpPr>
            <p:spPr bwMode="auto">
              <a:xfrm>
                <a:off x="2648" y="2814"/>
                <a:ext cx="52" cy="0"/>
              </a:xfrm>
              <a:prstGeom prst="line">
                <a:avLst/>
              </a:prstGeom>
              <a:noFill/>
              <a:ln w="9525">
                <a:solidFill>
                  <a:srgbClr val="0000FF"/>
                </a:solidFill>
                <a:round/>
                <a:headEnd/>
                <a:tailEnd/>
              </a:ln>
            </p:spPr>
            <p:txBody>
              <a:bodyPr/>
              <a:lstStyle/>
              <a:p>
                <a:endParaRPr lang="en-US"/>
              </a:p>
            </p:txBody>
          </p:sp>
          <p:sp>
            <p:nvSpPr>
              <p:cNvPr id="5266" name="Line 195"/>
              <p:cNvSpPr>
                <a:spLocks noChangeShapeType="1"/>
              </p:cNvSpPr>
              <p:nvPr/>
            </p:nvSpPr>
            <p:spPr bwMode="auto">
              <a:xfrm>
                <a:off x="2643" y="2880"/>
                <a:ext cx="29" cy="0"/>
              </a:xfrm>
              <a:prstGeom prst="line">
                <a:avLst/>
              </a:prstGeom>
              <a:noFill/>
              <a:ln w="9525">
                <a:solidFill>
                  <a:srgbClr val="0000FF"/>
                </a:solidFill>
                <a:round/>
                <a:headEnd/>
                <a:tailEnd/>
              </a:ln>
            </p:spPr>
            <p:txBody>
              <a:bodyPr/>
              <a:lstStyle/>
              <a:p>
                <a:endParaRPr lang="en-US"/>
              </a:p>
            </p:txBody>
          </p:sp>
          <p:sp>
            <p:nvSpPr>
              <p:cNvPr id="5267" name="Line 196"/>
              <p:cNvSpPr>
                <a:spLocks noChangeShapeType="1"/>
              </p:cNvSpPr>
              <p:nvPr/>
            </p:nvSpPr>
            <p:spPr bwMode="auto">
              <a:xfrm>
                <a:off x="2643" y="2947"/>
                <a:ext cx="29" cy="0"/>
              </a:xfrm>
              <a:prstGeom prst="line">
                <a:avLst/>
              </a:prstGeom>
              <a:noFill/>
              <a:ln w="9525">
                <a:solidFill>
                  <a:srgbClr val="0000FF"/>
                </a:solidFill>
                <a:round/>
                <a:headEnd/>
                <a:tailEnd/>
              </a:ln>
            </p:spPr>
            <p:txBody>
              <a:bodyPr/>
              <a:lstStyle/>
              <a:p>
                <a:endParaRPr lang="en-US"/>
              </a:p>
            </p:txBody>
          </p:sp>
          <p:sp>
            <p:nvSpPr>
              <p:cNvPr id="5268" name="Line 197"/>
              <p:cNvSpPr>
                <a:spLocks noChangeShapeType="1"/>
              </p:cNvSpPr>
              <p:nvPr/>
            </p:nvSpPr>
            <p:spPr bwMode="auto">
              <a:xfrm>
                <a:off x="2643" y="3075"/>
                <a:ext cx="29" cy="0"/>
              </a:xfrm>
              <a:prstGeom prst="line">
                <a:avLst/>
              </a:prstGeom>
              <a:noFill/>
              <a:ln w="9525">
                <a:solidFill>
                  <a:srgbClr val="0000FF"/>
                </a:solidFill>
                <a:round/>
                <a:headEnd/>
                <a:tailEnd/>
              </a:ln>
            </p:spPr>
            <p:txBody>
              <a:bodyPr/>
              <a:lstStyle/>
              <a:p>
                <a:endParaRPr lang="en-US"/>
              </a:p>
            </p:txBody>
          </p:sp>
          <p:sp>
            <p:nvSpPr>
              <p:cNvPr id="5269" name="Line 198"/>
              <p:cNvSpPr>
                <a:spLocks noChangeShapeType="1"/>
              </p:cNvSpPr>
              <p:nvPr/>
            </p:nvSpPr>
            <p:spPr bwMode="auto">
              <a:xfrm>
                <a:off x="2643" y="3141"/>
                <a:ext cx="29" cy="0"/>
              </a:xfrm>
              <a:prstGeom prst="line">
                <a:avLst/>
              </a:prstGeom>
              <a:noFill/>
              <a:ln w="9525">
                <a:solidFill>
                  <a:srgbClr val="0000FF"/>
                </a:solidFill>
                <a:round/>
                <a:headEnd/>
                <a:tailEnd/>
              </a:ln>
            </p:spPr>
            <p:txBody>
              <a:bodyPr/>
              <a:lstStyle/>
              <a:p>
                <a:endParaRPr lang="en-US"/>
              </a:p>
            </p:txBody>
          </p:sp>
          <p:sp>
            <p:nvSpPr>
              <p:cNvPr id="5270" name="Line 199"/>
              <p:cNvSpPr>
                <a:spLocks noChangeShapeType="1"/>
              </p:cNvSpPr>
              <p:nvPr/>
            </p:nvSpPr>
            <p:spPr bwMode="auto">
              <a:xfrm>
                <a:off x="2643" y="2843"/>
                <a:ext cx="29" cy="0"/>
              </a:xfrm>
              <a:prstGeom prst="line">
                <a:avLst/>
              </a:prstGeom>
              <a:noFill/>
              <a:ln w="9525">
                <a:solidFill>
                  <a:srgbClr val="0000FF"/>
                </a:solidFill>
                <a:round/>
                <a:headEnd/>
                <a:tailEnd/>
              </a:ln>
            </p:spPr>
            <p:txBody>
              <a:bodyPr/>
              <a:lstStyle/>
              <a:p>
                <a:endParaRPr lang="en-US"/>
              </a:p>
            </p:txBody>
          </p:sp>
          <p:sp>
            <p:nvSpPr>
              <p:cNvPr id="5271" name="Line 200"/>
              <p:cNvSpPr>
                <a:spLocks noChangeShapeType="1"/>
              </p:cNvSpPr>
              <p:nvPr/>
            </p:nvSpPr>
            <p:spPr bwMode="auto">
              <a:xfrm>
                <a:off x="2643" y="2915"/>
                <a:ext cx="52" cy="0"/>
              </a:xfrm>
              <a:prstGeom prst="line">
                <a:avLst/>
              </a:prstGeom>
              <a:noFill/>
              <a:ln w="9525">
                <a:solidFill>
                  <a:srgbClr val="0000FF"/>
                </a:solidFill>
                <a:round/>
                <a:headEnd/>
                <a:tailEnd/>
              </a:ln>
            </p:spPr>
            <p:txBody>
              <a:bodyPr/>
              <a:lstStyle/>
              <a:p>
                <a:endParaRPr lang="en-US"/>
              </a:p>
            </p:txBody>
          </p:sp>
          <p:sp>
            <p:nvSpPr>
              <p:cNvPr id="5272" name="Line 201"/>
              <p:cNvSpPr>
                <a:spLocks noChangeShapeType="1"/>
              </p:cNvSpPr>
              <p:nvPr/>
            </p:nvSpPr>
            <p:spPr bwMode="auto">
              <a:xfrm>
                <a:off x="2643" y="2978"/>
                <a:ext cx="29" cy="0"/>
              </a:xfrm>
              <a:prstGeom prst="line">
                <a:avLst/>
              </a:prstGeom>
              <a:noFill/>
              <a:ln w="9525">
                <a:solidFill>
                  <a:srgbClr val="0000FF"/>
                </a:solidFill>
                <a:round/>
                <a:headEnd/>
                <a:tailEnd/>
              </a:ln>
            </p:spPr>
            <p:txBody>
              <a:bodyPr/>
              <a:lstStyle/>
              <a:p>
                <a:endParaRPr lang="en-US"/>
              </a:p>
            </p:txBody>
          </p:sp>
          <p:sp>
            <p:nvSpPr>
              <p:cNvPr id="5273" name="Line 202"/>
              <p:cNvSpPr>
                <a:spLocks noChangeShapeType="1"/>
              </p:cNvSpPr>
              <p:nvPr/>
            </p:nvSpPr>
            <p:spPr bwMode="auto">
              <a:xfrm>
                <a:off x="2643" y="3044"/>
                <a:ext cx="29" cy="0"/>
              </a:xfrm>
              <a:prstGeom prst="line">
                <a:avLst/>
              </a:prstGeom>
              <a:noFill/>
              <a:ln w="9525">
                <a:solidFill>
                  <a:srgbClr val="0000FF"/>
                </a:solidFill>
                <a:round/>
                <a:headEnd/>
                <a:tailEnd/>
              </a:ln>
            </p:spPr>
            <p:txBody>
              <a:bodyPr/>
              <a:lstStyle/>
              <a:p>
                <a:endParaRPr lang="en-US"/>
              </a:p>
            </p:txBody>
          </p:sp>
          <p:sp>
            <p:nvSpPr>
              <p:cNvPr id="5274" name="Line 203"/>
              <p:cNvSpPr>
                <a:spLocks noChangeShapeType="1"/>
              </p:cNvSpPr>
              <p:nvPr/>
            </p:nvSpPr>
            <p:spPr bwMode="auto">
              <a:xfrm>
                <a:off x="2643" y="3107"/>
                <a:ext cx="52" cy="0"/>
              </a:xfrm>
              <a:prstGeom prst="line">
                <a:avLst/>
              </a:prstGeom>
              <a:noFill/>
              <a:ln w="9525">
                <a:solidFill>
                  <a:srgbClr val="0000FF"/>
                </a:solidFill>
                <a:round/>
                <a:headEnd/>
                <a:tailEnd/>
              </a:ln>
            </p:spPr>
            <p:txBody>
              <a:bodyPr/>
              <a:lstStyle/>
              <a:p>
                <a:endParaRPr lang="en-US"/>
              </a:p>
            </p:txBody>
          </p:sp>
          <p:sp>
            <p:nvSpPr>
              <p:cNvPr id="5275" name="Line 204"/>
              <p:cNvSpPr>
                <a:spLocks noChangeShapeType="1"/>
              </p:cNvSpPr>
              <p:nvPr/>
            </p:nvSpPr>
            <p:spPr bwMode="auto">
              <a:xfrm>
                <a:off x="2643" y="3173"/>
                <a:ext cx="29" cy="0"/>
              </a:xfrm>
              <a:prstGeom prst="line">
                <a:avLst/>
              </a:prstGeom>
              <a:noFill/>
              <a:ln w="9525">
                <a:solidFill>
                  <a:srgbClr val="0000FF"/>
                </a:solidFill>
                <a:round/>
                <a:headEnd/>
                <a:tailEnd/>
              </a:ln>
            </p:spPr>
            <p:txBody>
              <a:bodyPr/>
              <a:lstStyle/>
              <a:p>
                <a:endParaRPr lang="en-US"/>
              </a:p>
            </p:txBody>
          </p:sp>
          <p:sp>
            <p:nvSpPr>
              <p:cNvPr id="5276" name="Text Box 205"/>
              <p:cNvSpPr txBox="1">
                <a:spLocks noChangeArrowheads="1"/>
              </p:cNvSpPr>
              <p:nvPr/>
            </p:nvSpPr>
            <p:spPr bwMode="auto">
              <a:xfrm>
                <a:off x="2713" y="2980"/>
                <a:ext cx="86" cy="58"/>
              </a:xfrm>
              <a:prstGeom prst="rect">
                <a:avLst/>
              </a:prstGeom>
              <a:noFill/>
              <a:ln w="9525">
                <a:noFill/>
                <a:miter lim="800000"/>
                <a:headEnd/>
                <a:tailEnd/>
              </a:ln>
            </p:spPr>
            <p:txBody>
              <a:bodyPr lIns="0" tIns="0" rIns="0" bIns="0"/>
              <a:lstStyle/>
              <a:p>
                <a:pPr eaLnBrk="1" hangingPunct="1">
                  <a:spcBef>
                    <a:spcPct val="50000"/>
                  </a:spcBef>
                </a:pPr>
                <a:r>
                  <a:rPr lang="en-US" sz="600" b="1">
                    <a:solidFill>
                      <a:srgbClr val="CC0000"/>
                    </a:solidFill>
                    <a:latin typeface="Arial" charset="0"/>
                  </a:rPr>
                  <a:t>100</a:t>
                </a:r>
              </a:p>
            </p:txBody>
          </p:sp>
          <p:sp>
            <p:nvSpPr>
              <p:cNvPr id="5277" name="Text Box 206"/>
              <p:cNvSpPr txBox="1">
                <a:spLocks noChangeArrowheads="1"/>
              </p:cNvSpPr>
              <p:nvPr/>
            </p:nvSpPr>
            <p:spPr bwMode="auto">
              <a:xfrm>
                <a:off x="2713" y="2893"/>
                <a:ext cx="86" cy="58"/>
              </a:xfrm>
              <a:prstGeom prst="rect">
                <a:avLst/>
              </a:prstGeom>
              <a:noFill/>
              <a:ln w="9525">
                <a:noFill/>
                <a:miter lim="800000"/>
                <a:headEnd/>
                <a:tailEnd/>
              </a:ln>
            </p:spPr>
            <p:txBody>
              <a:bodyPr lIns="0" tIns="0" rIns="0" bIns="0"/>
              <a:lstStyle/>
              <a:p>
                <a:pPr eaLnBrk="1" hangingPunct="1">
                  <a:spcBef>
                    <a:spcPct val="50000"/>
                  </a:spcBef>
                </a:pPr>
                <a:r>
                  <a:rPr lang="en-US" sz="600" b="1">
                    <a:solidFill>
                      <a:srgbClr val="CC0000"/>
                    </a:solidFill>
                    <a:latin typeface="Arial" charset="0"/>
                  </a:rPr>
                  <a:t>150</a:t>
                </a:r>
              </a:p>
            </p:txBody>
          </p:sp>
          <p:sp>
            <p:nvSpPr>
              <p:cNvPr id="5278" name="Text Box 207"/>
              <p:cNvSpPr txBox="1">
                <a:spLocks noChangeArrowheads="1"/>
              </p:cNvSpPr>
              <p:nvPr/>
            </p:nvSpPr>
            <p:spPr bwMode="auto">
              <a:xfrm>
                <a:off x="2712" y="2787"/>
                <a:ext cx="86" cy="58"/>
              </a:xfrm>
              <a:prstGeom prst="rect">
                <a:avLst/>
              </a:prstGeom>
              <a:noFill/>
              <a:ln w="9525">
                <a:noFill/>
                <a:miter lim="800000"/>
                <a:headEnd/>
                <a:tailEnd/>
              </a:ln>
            </p:spPr>
            <p:txBody>
              <a:bodyPr lIns="0" tIns="0" rIns="0" bIns="0"/>
              <a:lstStyle/>
              <a:p>
                <a:pPr eaLnBrk="1" hangingPunct="1">
                  <a:spcBef>
                    <a:spcPct val="50000"/>
                  </a:spcBef>
                </a:pPr>
                <a:r>
                  <a:rPr lang="en-US" sz="600" b="1">
                    <a:solidFill>
                      <a:srgbClr val="CC0000"/>
                    </a:solidFill>
                    <a:latin typeface="Arial" charset="0"/>
                  </a:rPr>
                  <a:t>200</a:t>
                </a:r>
              </a:p>
            </p:txBody>
          </p:sp>
          <p:sp>
            <p:nvSpPr>
              <p:cNvPr id="5279" name="Text Box 208"/>
              <p:cNvSpPr txBox="1">
                <a:spLocks noChangeArrowheads="1"/>
              </p:cNvSpPr>
              <p:nvPr/>
            </p:nvSpPr>
            <p:spPr bwMode="auto">
              <a:xfrm>
                <a:off x="2717" y="2630"/>
                <a:ext cx="115" cy="58"/>
              </a:xfrm>
              <a:prstGeom prst="rect">
                <a:avLst/>
              </a:prstGeom>
              <a:noFill/>
              <a:ln w="9525">
                <a:noFill/>
                <a:miter lim="800000"/>
                <a:headEnd/>
                <a:tailEnd/>
              </a:ln>
            </p:spPr>
            <p:txBody>
              <a:bodyPr lIns="0" tIns="0" rIns="0" bIns="0"/>
              <a:lstStyle/>
              <a:p>
                <a:pPr eaLnBrk="1" hangingPunct="1">
                  <a:spcBef>
                    <a:spcPct val="50000"/>
                  </a:spcBef>
                </a:pPr>
                <a:r>
                  <a:rPr lang="en-US" sz="600" b="1">
                    <a:solidFill>
                      <a:srgbClr val="CC0000"/>
                    </a:solidFill>
                    <a:latin typeface="Arial" charset="0"/>
                  </a:rPr>
                  <a:t>Cm</a:t>
                </a:r>
                <a:r>
                  <a:rPr lang="en-US" sz="600" b="1" baseline="30000">
                    <a:solidFill>
                      <a:srgbClr val="CC0000"/>
                    </a:solidFill>
                    <a:latin typeface="Arial" charset="0"/>
                  </a:rPr>
                  <a:t>3</a:t>
                </a:r>
              </a:p>
            </p:txBody>
          </p:sp>
          <p:sp>
            <p:nvSpPr>
              <p:cNvPr id="5280" name="Line 209"/>
              <p:cNvSpPr>
                <a:spLocks noChangeShapeType="1"/>
              </p:cNvSpPr>
              <p:nvPr/>
            </p:nvSpPr>
            <p:spPr bwMode="auto">
              <a:xfrm>
                <a:off x="2643" y="2748"/>
                <a:ext cx="29" cy="0"/>
              </a:xfrm>
              <a:prstGeom prst="line">
                <a:avLst/>
              </a:prstGeom>
              <a:noFill/>
              <a:ln w="9525">
                <a:solidFill>
                  <a:srgbClr val="0000FF"/>
                </a:solidFill>
                <a:round/>
                <a:headEnd/>
                <a:tailEnd/>
              </a:ln>
            </p:spPr>
            <p:txBody>
              <a:bodyPr/>
              <a:lstStyle/>
              <a:p>
                <a:endParaRPr lang="en-US"/>
              </a:p>
            </p:txBody>
          </p:sp>
          <p:sp>
            <p:nvSpPr>
              <p:cNvPr id="5281" name="Line 210"/>
              <p:cNvSpPr>
                <a:spLocks noChangeShapeType="1"/>
              </p:cNvSpPr>
              <p:nvPr/>
            </p:nvSpPr>
            <p:spPr bwMode="auto">
              <a:xfrm>
                <a:off x="2643" y="2717"/>
                <a:ext cx="52" cy="0"/>
              </a:xfrm>
              <a:prstGeom prst="line">
                <a:avLst/>
              </a:prstGeom>
              <a:noFill/>
              <a:ln w="9525">
                <a:solidFill>
                  <a:srgbClr val="0000FF"/>
                </a:solidFill>
                <a:round/>
                <a:headEnd/>
                <a:tailEnd/>
              </a:ln>
            </p:spPr>
            <p:txBody>
              <a:bodyPr/>
              <a:lstStyle/>
              <a:p>
                <a:endParaRPr lang="en-US"/>
              </a:p>
            </p:txBody>
          </p:sp>
          <p:sp>
            <p:nvSpPr>
              <p:cNvPr id="5282" name="Line 211"/>
              <p:cNvSpPr>
                <a:spLocks noChangeShapeType="1"/>
              </p:cNvSpPr>
              <p:nvPr/>
            </p:nvSpPr>
            <p:spPr bwMode="auto">
              <a:xfrm>
                <a:off x="2643" y="2783"/>
                <a:ext cx="29" cy="0"/>
              </a:xfrm>
              <a:prstGeom prst="line">
                <a:avLst/>
              </a:prstGeom>
              <a:noFill/>
              <a:ln w="9525">
                <a:solidFill>
                  <a:srgbClr val="0000FF"/>
                </a:solidFill>
                <a:round/>
                <a:headEnd/>
                <a:tailEnd/>
              </a:ln>
            </p:spPr>
            <p:txBody>
              <a:bodyPr/>
              <a:lstStyle/>
              <a:p>
                <a:endParaRPr lang="en-US"/>
              </a:p>
            </p:txBody>
          </p:sp>
          <p:sp>
            <p:nvSpPr>
              <p:cNvPr id="5283" name="Text Box 212"/>
              <p:cNvSpPr txBox="1">
                <a:spLocks noChangeArrowheads="1"/>
              </p:cNvSpPr>
              <p:nvPr/>
            </p:nvSpPr>
            <p:spPr bwMode="auto">
              <a:xfrm>
                <a:off x="2713" y="2690"/>
                <a:ext cx="86" cy="58"/>
              </a:xfrm>
              <a:prstGeom prst="rect">
                <a:avLst/>
              </a:prstGeom>
              <a:noFill/>
              <a:ln w="9525">
                <a:noFill/>
                <a:miter lim="800000"/>
                <a:headEnd/>
                <a:tailEnd/>
              </a:ln>
            </p:spPr>
            <p:txBody>
              <a:bodyPr lIns="0" tIns="0" rIns="0" bIns="0"/>
              <a:lstStyle/>
              <a:p>
                <a:pPr eaLnBrk="1" hangingPunct="1">
                  <a:spcBef>
                    <a:spcPct val="50000"/>
                  </a:spcBef>
                </a:pPr>
                <a:r>
                  <a:rPr lang="en-US" sz="600" b="1">
                    <a:solidFill>
                      <a:srgbClr val="CC0000"/>
                    </a:solidFill>
                    <a:latin typeface="Arial" charset="0"/>
                  </a:rPr>
                  <a:t>250</a:t>
                </a:r>
              </a:p>
            </p:txBody>
          </p:sp>
        </p:grpSp>
        <p:sp>
          <p:nvSpPr>
            <p:cNvPr id="5259" name="Arc 213"/>
            <p:cNvSpPr>
              <a:spLocks/>
            </p:cNvSpPr>
            <p:nvPr/>
          </p:nvSpPr>
          <p:spPr bwMode="auto">
            <a:xfrm flipV="1">
              <a:off x="4916" y="2959"/>
              <a:ext cx="628" cy="141"/>
            </a:xfrm>
            <a:custGeom>
              <a:avLst/>
              <a:gdLst>
                <a:gd name="T0" fmla="*/ 0 w 43200"/>
                <a:gd name="T1" fmla="*/ 0 h 26484"/>
                <a:gd name="T2" fmla="*/ 0 w 43200"/>
                <a:gd name="T3" fmla="*/ 0 h 26484"/>
                <a:gd name="T4" fmla="*/ 0 w 43200"/>
                <a:gd name="T5" fmla="*/ 0 h 26484"/>
                <a:gd name="T6" fmla="*/ 0 60000 65536"/>
                <a:gd name="T7" fmla="*/ 0 60000 65536"/>
                <a:gd name="T8" fmla="*/ 0 60000 65536"/>
                <a:gd name="T9" fmla="*/ 0 w 43200"/>
                <a:gd name="T10" fmla="*/ 0 h 26484"/>
                <a:gd name="T11" fmla="*/ 43200 w 43200"/>
                <a:gd name="T12" fmla="*/ 26484 h 26484"/>
              </a:gdLst>
              <a:ahLst/>
              <a:cxnLst>
                <a:cxn ang="T6">
                  <a:pos x="T0" y="T1"/>
                </a:cxn>
                <a:cxn ang="T7">
                  <a:pos x="T2" y="T3"/>
                </a:cxn>
                <a:cxn ang="T8">
                  <a:pos x="T4" y="T5"/>
                </a:cxn>
              </a:cxnLst>
              <a:rect l="T9" t="T10" r="T11" b="T12"/>
              <a:pathLst>
                <a:path w="43200" h="26484" fill="none"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path>
                <a:path w="43200" h="26484" stroke="0"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lnTo>
                    <a:pt x="21600" y="21600"/>
                  </a:lnTo>
                  <a:lnTo>
                    <a:pt x="559" y="26483"/>
                  </a:lnTo>
                  <a:close/>
                </a:path>
              </a:pathLst>
            </a:custGeom>
            <a:noFill/>
            <a:ln w="9525">
              <a:solidFill>
                <a:srgbClr val="3399FF"/>
              </a:solidFill>
              <a:round/>
              <a:headEnd/>
              <a:tailEnd/>
            </a:ln>
          </p:spPr>
          <p:txBody>
            <a:bodyPr wrap="none" anchor="ctr"/>
            <a:lstStyle/>
            <a:p>
              <a:endParaRPr lang="en-US"/>
            </a:p>
          </p:txBody>
        </p:sp>
        <p:sp>
          <p:nvSpPr>
            <p:cNvPr id="5260" name="Arc 214"/>
            <p:cNvSpPr>
              <a:spLocks/>
            </p:cNvSpPr>
            <p:nvPr/>
          </p:nvSpPr>
          <p:spPr bwMode="auto">
            <a:xfrm flipV="1">
              <a:off x="4973" y="3634"/>
              <a:ext cx="511" cy="91"/>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p:spPr>
          <p:txBody>
            <a:bodyPr wrap="none" anchor="ctr"/>
            <a:lstStyle/>
            <a:p>
              <a:endParaRPr lang="en-US"/>
            </a:p>
          </p:txBody>
        </p:sp>
      </p:grpSp>
      <p:sp>
        <p:nvSpPr>
          <p:cNvPr id="5130" name="Oval 215"/>
          <p:cNvSpPr>
            <a:spLocks noChangeArrowheads="1"/>
          </p:cNvSpPr>
          <p:nvPr/>
        </p:nvSpPr>
        <p:spPr bwMode="auto">
          <a:xfrm>
            <a:off x="7916008" y="5257800"/>
            <a:ext cx="161192" cy="228600"/>
          </a:xfrm>
          <a:prstGeom prst="ellipse">
            <a:avLst/>
          </a:prstGeom>
          <a:solidFill>
            <a:srgbClr val="FF0066"/>
          </a:solidFill>
          <a:ln w="9525">
            <a:solidFill>
              <a:schemeClr val="tx1"/>
            </a:solidFill>
            <a:round/>
            <a:headEnd/>
            <a:tailEnd/>
          </a:ln>
        </p:spPr>
        <p:txBody>
          <a:bodyPr wrap="none" anchor="ctr"/>
          <a:lstStyle/>
          <a:p>
            <a:endParaRPr lang="en-US"/>
          </a:p>
        </p:txBody>
      </p:sp>
      <p:sp>
        <p:nvSpPr>
          <p:cNvPr id="5131" name="Line 216"/>
          <p:cNvSpPr>
            <a:spLocks noChangeShapeType="1"/>
          </p:cNvSpPr>
          <p:nvPr/>
        </p:nvSpPr>
        <p:spPr bwMode="auto">
          <a:xfrm>
            <a:off x="8001000" y="304800"/>
            <a:ext cx="0" cy="5029200"/>
          </a:xfrm>
          <a:prstGeom prst="line">
            <a:avLst/>
          </a:prstGeom>
          <a:noFill/>
          <a:ln w="38100">
            <a:solidFill>
              <a:srgbClr val="0000FF"/>
            </a:solidFill>
            <a:round/>
            <a:headEnd/>
            <a:tailEnd/>
          </a:ln>
        </p:spPr>
        <p:txBody>
          <a:bodyPr/>
          <a:lstStyle/>
          <a:p>
            <a:endParaRPr lang="en-US"/>
          </a:p>
        </p:txBody>
      </p:sp>
      <p:sp>
        <p:nvSpPr>
          <p:cNvPr id="5132" name="Line 217"/>
          <p:cNvSpPr>
            <a:spLocks noChangeShapeType="1"/>
          </p:cNvSpPr>
          <p:nvPr/>
        </p:nvSpPr>
        <p:spPr bwMode="auto">
          <a:xfrm>
            <a:off x="8001000" y="3690938"/>
            <a:ext cx="0" cy="1600200"/>
          </a:xfrm>
          <a:prstGeom prst="line">
            <a:avLst/>
          </a:prstGeom>
          <a:noFill/>
          <a:ln w="38100">
            <a:solidFill>
              <a:srgbClr val="FF6600"/>
            </a:solidFill>
            <a:round/>
            <a:headEnd/>
            <a:tailEnd/>
          </a:ln>
        </p:spPr>
        <p:txBody>
          <a:bodyPr/>
          <a:lstStyle/>
          <a:p>
            <a:endParaRPr lang="en-US"/>
          </a:p>
        </p:txBody>
      </p:sp>
      <p:sp>
        <p:nvSpPr>
          <p:cNvPr id="30938" name="Line 218"/>
          <p:cNvSpPr>
            <a:spLocks noChangeShapeType="1"/>
          </p:cNvSpPr>
          <p:nvPr/>
        </p:nvSpPr>
        <p:spPr bwMode="auto">
          <a:xfrm>
            <a:off x="8001000" y="3505200"/>
            <a:ext cx="0" cy="1600200"/>
          </a:xfrm>
          <a:prstGeom prst="line">
            <a:avLst/>
          </a:prstGeom>
          <a:noFill/>
          <a:ln w="38100">
            <a:solidFill>
              <a:srgbClr val="FF6600"/>
            </a:solidFill>
            <a:round/>
            <a:headEnd/>
            <a:tailEnd/>
          </a:ln>
        </p:spPr>
        <p:txBody>
          <a:bodyPr/>
          <a:lstStyle/>
          <a:p>
            <a:endParaRPr lang="en-US"/>
          </a:p>
        </p:txBody>
      </p:sp>
      <p:sp>
        <p:nvSpPr>
          <p:cNvPr id="30939" name="Line 219"/>
          <p:cNvSpPr>
            <a:spLocks noChangeShapeType="1"/>
          </p:cNvSpPr>
          <p:nvPr/>
        </p:nvSpPr>
        <p:spPr bwMode="auto">
          <a:xfrm>
            <a:off x="8001000" y="3581400"/>
            <a:ext cx="0" cy="1600200"/>
          </a:xfrm>
          <a:prstGeom prst="line">
            <a:avLst/>
          </a:prstGeom>
          <a:noFill/>
          <a:ln w="38100">
            <a:solidFill>
              <a:srgbClr val="FF6600"/>
            </a:solidFill>
            <a:round/>
            <a:headEnd/>
            <a:tailEnd/>
          </a:ln>
        </p:spPr>
        <p:txBody>
          <a:bodyPr/>
          <a:lstStyle/>
          <a:p>
            <a:endParaRPr lang="en-US"/>
          </a:p>
        </p:txBody>
      </p:sp>
      <p:sp>
        <p:nvSpPr>
          <p:cNvPr id="5135" name="Oval 220"/>
          <p:cNvSpPr>
            <a:spLocks noChangeArrowheads="1"/>
          </p:cNvSpPr>
          <p:nvPr/>
        </p:nvSpPr>
        <p:spPr bwMode="auto">
          <a:xfrm>
            <a:off x="7958504" y="171450"/>
            <a:ext cx="762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36" name="AutoShape 221"/>
          <p:cNvSpPr>
            <a:spLocks noChangeArrowheads="1"/>
          </p:cNvSpPr>
          <p:nvPr/>
        </p:nvSpPr>
        <p:spPr bwMode="auto">
          <a:xfrm>
            <a:off x="7896958" y="349250"/>
            <a:ext cx="304800" cy="76200"/>
          </a:xfrm>
          <a:custGeom>
            <a:avLst/>
            <a:gdLst>
              <a:gd name="T0" fmla="*/ 2147483647 w 21600"/>
              <a:gd name="T1" fmla="*/ 0 h 21600"/>
              <a:gd name="T2" fmla="*/ 2147483647 w 21600"/>
              <a:gd name="T3" fmla="*/ 20817586 h 21600"/>
              <a:gd name="T4" fmla="*/ 2147483647 w 21600"/>
              <a:gd name="T5" fmla="*/ 10408793 h 21600"/>
              <a:gd name="T6" fmla="*/ 2147483647 w 21600"/>
              <a:gd name="T7" fmla="*/ 2081758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137" name="Line 222"/>
          <p:cNvSpPr>
            <a:spLocks noChangeShapeType="1"/>
          </p:cNvSpPr>
          <p:nvPr/>
        </p:nvSpPr>
        <p:spPr bwMode="auto">
          <a:xfrm>
            <a:off x="8166589" y="377825"/>
            <a:ext cx="914400" cy="0"/>
          </a:xfrm>
          <a:prstGeom prst="line">
            <a:avLst/>
          </a:prstGeom>
          <a:noFill/>
          <a:ln w="38100">
            <a:solidFill>
              <a:schemeClr val="tx1"/>
            </a:solidFill>
            <a:round/>
            <a:headEnd/>
            <a:tailEnd/>
          </a:ln>
        </p:spPr>
        <p:txBody>
          <a:bodyPr/>
          <a:lstStyle/>
          <a:p>
            <a:endParaRPr lang="en-US"/>
          </a:p>
        </p:txBody>
      </p:sp>
      <p:sp>
        <p:nvSpPr>
          <p:cNvPr id="5138" name="Line 223"/>
          <p:cNvSpPr>
            <a:spLocks noChangeShapeType="1"/>
          </p:cNvSpPr>
          <p:nvPr/>
        </p:nvSpPr>
        <p:spPr bwMode="auto">
          <a:xfrm>
            <a:off x="8001000" y="3486150"/>
            <a:ext cx="228600" cy="0"/>
          </a:xfrm>
          <a:prstGeom prst="line">
            <a:avLst/>
          </a:prstGeom>
          <a:noFill/>
          <a:ln w="9525">
            <a:solidFill>
              <a:schemeClr val="tx1"/>
            </a:solidFill>
            <a:round/>
            <a:headEnd/>
            <a:tailEnd/>
          </a:ln>
        </p:spPr>
        <p:txBody>
          <a:bodyPr/>
          <a:lstStyle/>
          <a:p>
            <a:endParaRPr lang="en-US"/>
          </a:p>
        </p:txBody>
      </p:sp>
      <p:sp>
        <p:nvSpPr>
          <p:cNvPr id="5139" name="Line 224"/>
          <p:cNvSpPr>
            <a:spLocks noChangeShapeType="1"/>
          </p:cNvSpPr>
          <p:nvPr/>
        </p:nvSpPr>
        <p:spPr bwMode="auto">
          <a:xfrm>
            <a:off x="8044962" y="3409950"/>
            <a:ext cx="76200" cy="0"/>
          </a:xfrm>
          <a:prstGeom prst="line">
            <a:avLst/>
          </a:prstGeom>
          <a:noFill/>
          <a:ln w="9525">
            <a:solidFill>
              <a:schemeClr val="tx1"/>
            </a:solidFill>
            <a:round/>
            <a:headEnd/>
            <a:tailEnd/>
          </a:ln>
        </p:spPr>
        <p:txBody>
          <a:bodyPr/>
          <a:lstStyle/>
          <a:p>
            <a:endParaRPr lang="en-US"/>
          </a:p>
        </p:txBody>
      </p:sp>
      <p:sp>
        <p:nvSpPr>
          <p:cNvPr id="5140" name="Line 225"/>
          <p:cNvSpPr>
            <a:spLocks noChangeShapeType="1"/>
          </p:cNvSpPr>
          <p:nvPr/>
        </p:nvSpPr>
        <p:spPr bwMode="auto">
          <a:xfrm>
            <a:off x="8044962" y="3333750"/>
            <a:ext cx="76200" cy="0"/>
          </a:xfrm>
          <a:prstGeom prst="line">
            <a:avLst/>
          </a:prstGeom>
          <a:noFill/>
          <a:ln w="9525">
            <a:solidFill>
              <a:schemeClr val="tx1"/>
            </a:solidFill>
            <a:round/>
            <a:headEnd/>
            <a:tailEnd/>
          </a:ln>
        </p:spPr>
        <p:txBody>
          <a:bodyPr/>
          <a:lstStyle/>
          <a:p>
            <a:endParaRPr lang="en-US"/>
          </a:p>
        </p:txBody>
      </p:sp>
      <p:sp>
        <p:nvSpPr>
          <p:cNvPr id="5141" name="Line 226"/>
          <p:cNvSpPr>
            <a:spLocks noChangeShapeType="1"/>
          </p:cNvSpPr>
          <p:nvPr/>
        </p:nvSpPr>
        <p:spPr bwMode="auto">
          <a:xfrm>
            <a:off x="8044962" y="3257550"/>
            <a:ext cx="76200" cy="0"/>
          </a:xfrm>
          <a:prstGeom prst="line">
            <a:avLst/>
          </a:prstGeom>
          <a:noFill/>
          <a:ln w="9525">
            <a:solidFill>
              <a:schemeClr val="tx1"/>
            </a:solidFill>
            <a:round/>
            <a:headEnd/>
            <a:tailEnd/>
          </a:ln>
        </p:spPr>
        <p:txBody>
          <a:bodyPr/>
          <a:lstStyle/>
          <a:p>
            <a:endParaRPr lang="en-US"/>
          </a:p>
        </p:txBody>
      </p:sp>
      <p:sp>
        <p:nvSpPr>
          <p:cNvPr id="5142" name="Line 227"/>
          <p:cNvSpPr>
            <a:spLocks noChangeShapeType="1"/>
          </p:cNvSpPr>
          <p:nvPr/>
        </p:nvSpPr>
        <p:spPr bwMode="auto">
          <a:xfrm>
            <a:off x="8044962" y="3181350"/>
            <a:ext cx="76200" cy="0"/>
          </a:xfrm>
          <a:prstGeom prst="line">
            <a:avLst/>
          </a:prstGeom>
          <a:noFill/>
          <a:ln w="9525">
            <a:solidFill>
              <a:schemeClr val="tx1"/>
            </a:solidFill>
            <a:round/>
            <a:headEnd/>
            <a:tailEnd/>
          </a:ln>
        </p:spPr>
        <p:txBody>
          <a:bodyPr/>
          <a:lstStyle/>
          <a:p>
            <a:endParaRPr lang="en-US"/>
          </a:p>
        </p:txBody>
      </p:sp>
      <p:sp>
        <p:nvSpPr>
          <p:cNvPr id="5143" name="Line 228"/>
          <p:cNvSpPr>
            <a:spLocks noChangeShapeType="1"/>
          </p:cNvSpPr>
          <p:nvPr/>
        </p:nvSpPr>
        <p:spPr bwMode="auto">
          <a:xfrm>
            <a:off x="8030308" y="3105150"/>
            <a:ext cx="228600" cy="0"/>
          </a:xfrm>
          <a:prstGeom prst="line">
            <a:avLst/>
          </a:prstGeom>
          <a:noFill/>
          <a:ln w="9525">
            <a:solidFill>
              <a:schemeClr val="tx1"/>
            </a:solidFill>
            <a:round/>
            <a:headEnd/>
            <a:tailEnd/>
          </a:ln>
        </p:spPr>
        <p:txBody>
          <a:bodyPr/>
          <a:lstStyle/>
          <a:p>
            <a:endParaRPr lang="en-US"/>
          </a:p>
        </p:txBody>
      </p:sp>
      <p:sp>
        <p:nvSpPr>
          <p:cNvPr id="5144" name="Line 229"/>
          <p:cNvSpPr>
            <a:spLocks noChangeShapeType="1"/>
          </p:cNvSpPr>
          <p:nvPr/>
        </p:nvSpPr>
        <p:spPr bwMode="auto">
          <a:xfrm>
            <a:off x="8058150" y="3028950"/>
            <a:ext cx="76200" cy="0"/>
          </a:xfrm>
          <a:prstGeom prst="line">
            <a:avLst/>
          </a:prstGeom>
          <a:noFill/>
          <a:ln w="9525">
            <a:solidFill>
              <a:schemeClr val="tx1"/>
            </a:solidFill>
            <a:round/>
            <a:headEnd/>
            <a:tailEnd/>
          </a:ln>
        </p:spPr>
        <p:txBody>
          <a:bodyPr/>
          <a:lstStyle/>
          <a:p>
            <a:endParaRPr lang="en-US"/>
          </a:p>
        </p:txBody>
      </p:sp>
      <p:sp>
        <p:nvSpPr>
          <p:cNvPr id="5145" name="Line 230"/>
          <p:cNvSpPr>
            <a:spLocks noChangeShapeType="1"/>
          </p:cNvSpPr>
          <p:nvPr/>
        </p:nvSpPr>
        <p:spPr bwMode="auto">
          <a:xfrm>
            <a:off x="8058150" y="2952750"/>
            <a:ext cx="76200" cy="0"/>
          </a:xfrm>
          <a:prstGeom prst="line">
            <a:avLst/>
          </a:prstGeom>
          <a:noFill/>
          <a:ln w="9525">
            <a:solidFill>
              <a:schemeClr val="tx1"/>
            </a:solidFill>
            <a:round/>
            <a:headEnd/>
            <a:tailEnd/>
          </a:ln>
        </p:spPr>
        <p:txBody>
          <a:bodyPr/>
          <a:lstStyle/>
          <a:p>
            <a:endParaRPr lang="en-US"/>
          </a:p>
        </p:txBody>
      </p:sp>
      <p:sp>
        <p:nvSpPr>
          <p:cNvPr id="5146" name="Line 231"/>
          <p:cNvSpPr>
            <a:spLocks noChangeShapeType="1"/>
          </p:cNvSpPr>
          <p:nvPr/>
        </p:nvSpPr>
        <p:spPr bwMode="auto">
          <a:xfrm>
            <a:off x="8058150" y="2876550"/>
            <a:ext cx="76200" cy="0"/>
          </a:xfrm>
          <a:prstGeom prst="line">
            <a:avLst/>
          </a:prstGeom>
          <a:noFill/>
          <a:ln w="9525">
            <a:solidFill>
              <a:schemeClr val="tx1"/>
            </a:solidFill>
            <a:round/>
            <a:headEnd/>
            <a:tailEnd/>
          </a:ln>
        </p:spPr>
        <p:txBody>
          <a:bodyPr/>
          <a:lstStyle/>
          <a:p>
            <a:endParaRPr lang="en-US"/>
          </a:p>
        </p:txBody>
      </p:sp>
      <p:sp>
        <p:nvSpPr>
          <p:cNvPr id="5147" name="Line 232"/>
          <p:cNvSpPr>
            <a:spLocks noChangeShapeType="1"/>
          </p:cNvSpPr>
          <p:nvPr/>
        </p:nvSpPr>
        <p:spPr bwMode="auto">
          <a:xfrm>
            <a:off x="8058150" y="2800350"/>
            <a:ext cx="76200" cy="0"/>
          </a:xfrm>
          <a:prstGeom prst="line">
            <a:avLst/>
          </a:prstGeom>
          <a:noFill/>
          <a:ln w="9525">
            <a:solidFill>
              <a:schemeClr val="tx1"/>
            </a:solidFill>
            <a:round/>
            <a:headEnd/>
            <a:tailEnd/>
          </a:ln>
        </p:spPr>
        <p:txBody>
          <a:bodyPr/>
          <a:lstStyle/>
          <a:p>
            <a:endParaRPr lang="en-US"/>
          </a:p>
        </p:txBody>
      </p:sp>
      <p:sp>
        <p:nvSpPr>
          <p:cNvPr id="5148" name="Line 233"/>
          <p:cNvSpPr>
            <a:spLocks noChangeShapeType="1"/>
          </p:cNvSpPr>
          <p:nvPr/>
        </p:nvSpPr>
        <p:spPr bwMode="auto">
          <a:xfrm>
            <a:off x="7981950" y="2724150"/>
            <a:ext cx="228600" cy="0"/>
          </a:xfrm>
          <a:prstGeom prst="line">
            <a:avLst/>
          </a:prstGeom>
          <a:noFill/>
          <a:ln w="9525">
            <a:solidFill>
              <a:schemeClr val="tx1"/>
            </a:solidFill>
            <a:round/>
            <a:headEnd/>
            <a:tailEnd/>
          </a:ln>
        </p:spPr>
        <p:txBody>
          <a:bodyPr/>
          <a:lstStyle/>
          <a:p>
            <a:endParaRPr lang="en-US"/>
          </a:p>
        </p:txBody>
      </p:sp>
      <p:sp>
        <p:nvSpPr>
          <p:cNvPr id="5149" name="Line 234"/>
          <p:cNvSpPr>
            <a:spLocks noChangeShapeType="1"/>
          </p:cNvSpPr>
          <p:nvPr/>
        </p:nvSpPr>
        <p:spPr bwMode="auto">
          <a:xfrm>
            <a:off x="8058150" y="2647950"/>
            <a:ext cx="76200" cy="0"/>
          </a:xfrm>
          <a:prstGeom prst="line">
            <a:avLst/>
          </a:prstGeom>
          <a:noFill/>
          <a:ln w="9525">
            <a:solidFill>
              <a:schemeClr val="tx1"/>
            </a:solidFill>
            <a:round/>
            <a:headEnd/>
            <a:tailEnd/>
          </a:ln>
        </p:spPr>
        <p:txBody>
          <a:bodyPr/>
          <a:lstStyle/>
          <a:p>
            <a:endParaRPr lang="en-US"/>
          </a:p>
        </p:txBody>
      </p:sp>
      <p:sp>
        <p:nvSpPr>
          <p:cNvPr id="5150" name="Line 235"/>
          <p:cNvSpPr>
            <a:spLocks noChangeShapeType="1"/>
          </p:cNvSpPr>
          <p:nvPr/>
        </p:nvSpPr>
        <p:spPr bwMode="auto">
          <a:xfrm>
            <a:off x="8058150" y="2571750"/>
            <a:ext cx="76200" cy="0"/>
          </a:xfrm>
          <a:prstGeom prst="line">
            <a:avLst/>
          </a:prstGeom>
          <a:noFill/>
          <a:ln w="9525">
            <a:solidFill>
              <a:schemeClr val="tx1"/>
            </a:solidFill>
            <a:round/>
            <a:headEnd/>
            <a:tailEnd/>
          </a:ln>
        </p:spPr>
        <p:txBody>
          <a:bodyPr/>
          <a:lstStyle/>
          <a:p>
            <a:endParaRPr lang="en-US"/>
          </a:p>
        </p:txBody>
      </p:sp>
      <p:sp>
        <p:nvSpPr>
          <p:cNvPr id="5151" name="Line 236"/>
          <p:cNvSpPr>
            <a:spLocks noChangeShapeType="1"/>
          </p:cNvSpPr>
          <p:nvPr/>
        </p:nvSpPr>
        <p:spPr bwMode="auto">
          <a:xfrm>
            <a:off x="8058150" y="2495550"/>
            <a:ext cx="76200" cy="0"/>
          </a:xfrm>
          <a:prstGeom prst="line">
            <a:avLst/>
          </a:prstGeom>
          <a:noFill/>
          <a:ln w="9525">
            <a:solidFill>
              <a:schemeClr val="tx1"/>
            </a:solidFill>
            <a:round/>
            <a:headEnd/>
            <a:tailEnd/>
          </a:ln>
        </p:spPr>
        <p:txBody>
          <a:bodyPr/>
          <a:lstStyle/>
          <a:p>
            <a:endParaRPr lang="en-US"/>
          </a:p>
        </p:txBody>
      </p:sp>
      <p:sp>
        <p:nvSpPr>
          <p:cNvPr id="5152" name="Line 237"/>
          <p:cNvSpPr>
            <a:spLocks noChangeShapeType="1"/>
          </p:cNvSpPr>
          <p:nvPr/>
        </p:nvSpPr>
        <p:spPr bwMode="auto">
          <a:xfrm>
            <a:off x="8058150" y="2419350"/>
            <a:ext cx="76200" cy="0"/>
          </a:xfrm>
          <a:prstGeom prst="line">
            <a:avLst/>
          </a:prstGeom>
          <a:noFill/>
          <a:ln w="9525">
            <a:solidFill>
              <a:schemeClr val="tx1"/>
            </a:solidFill>
            <a:round/>
            <a:headEnd/>
            <a:tailEnd/>
          </a:ln>
        </p:spPr>
        <p:txBody>
          <a:bodyPr/>
          <a:lstStyle/>
          <a:p>
            <a:endParaRPr lang="en-US"/>
          </a:p>
        </p:txBody>
      </p:sp>
      <p:sp>
        <p:nvSpPr>
          <p:cNvPr id="5153" name="Line 238"/>
          <p:cNvSpPr>
            <a:spLocks noChangeShapeType="1"/>
          </p:cNvSpPr>
          <p:nvPr/>
        </p:nvSpPr>
        <p:spPr bwMode="auto">
          <a:xfrm>
            <a:off x="8011258" y="2343150"/>
            <a:ext cx="228600" cy="0"/>
          </a:xfrm>
          <a:prstGeom prst="line">
            <a:avLst/>
          </a:prstGeom>
          <a:noFill/>
          <a:ln w="9525">
            <a:solidFill>
              <a:schemeClr val="tx1"/>
            </a:solidFill>
            <a:round/>
            <a:headEnd/>
            <a:tailEnd/>
          </a:ln>
        </p:spPr>
        <p:txBody>
          <a:bodyPr/>
          <a:lstStyle/>
          <a:p>
            <a:endParaRPr lang="en-US"/>
          </a:p>
        </p:txBody>
      </p:sp>
      <p:sp>
        <p:nvSpPr>
          <p:cNvPr id="5154" name="Line 239"/>
          <p:cNvSpPr>
            <a:spLocks noChangeShapeType="1"/>
          </p:cNvSpPr>
          <p:nvPr/>
        </p:nvSpPr>
        <p:spPr bwMode="auto">
          <a:xfrm>
            <a:off x="8055220" y="2266950"/>
            <a:ext cx="76200" cy="0"/>
          </a:xfrm>
          <a:prstGeom prst="line">
            <a:avLst/>
          </a:prstGeom>
          <a:noFill/>
          <a:ln w="9525">
            <a:solidFill>
              <a:schemeClr val="tx1"/>
            </a:solidFill>
            <a:round/>
            <a:headEnd/>
            <a:tailEnd/>
          </a:ln>
        </p:spPr>
        <p:txBody>
          <a:bodyPr/>
          <a:lstStyle/>
          <a:p>
            <a:endParaRPr lang="en-US"/>
          </a:p>
        </p:txBody>
      </p:sp>
      <p:sp>
        <p:nvSpPr>
          <p:cNvPr id="5155" name="Line 240"/>
          <p:cNvSpPr>
            <a:spLocks noChangeShapeType="1"/>
          </p:cNvSpPr>
          <p:nvPr/>
        </p:nvSpPr>
        <p:spPr bwMode="auto">
          <a:xfrm>
            <a:off x="8055220" y="2190750"/>
            <a:ext cx="76200" cy="0"/>
          </a:xfrm>
          <a:prstGeom prst="line">
            <a:avLst/>
          </a:prstGeom>
          <a:noFill/>
          <a:ln w="9525">
            <a:solidFill>
              <a:schemeClr val="tx1"/>
            </a:solidFill>
            <a:round/>
            <a:headEnd/>
            <a:tailEnd/>
          </a:ln>
        </p:spPr>
        <p:txBody>
          <a:bodyPr/>
          <a:lstStyle/>
          <a:p>
            <a:endParaRPr lang="en-US"/>
          </a:p>
        </p:txBody>
      </p:sp>
      <p:sp>
        <p:nvSpPr>
          <p:cNvPr id="5156" name="Line 241"/>
          <p:cNvSpPr>
            <a:spLocks noChangeShapeType="1"/>
          </p:cNvSpPr>
          <p:nvPr/>
        </p:nvSpPr>
        <p:spPr bwMode="auto">
          <a:xfrm>
            <a:off x="8055220" y="2114550"/>
            <a:ext cx="76200" cy="0"/>
          </a:xfrm>
          <a:prstGeom prst="line">
            <a:avLst/>
          </a:prstGeom>
          <a:noFill/>
          <a:ln w="9525">
            <a:solidFill>
              <a:schemeClr val="tx1"/>
            </a:solidFill>
            <a:round/>
            <a:headEnd/>
            <a:tailEnd/>
          </a:ln>
        </p:spPr>
        <p:txBody>
          <a:bodyPr/>
          <a:lstStyle/>
          <a:p>
            <a:endParaRPr lang="en-US"/>
          </a:p>
        </p:txBody>
      </p:sp>
      <p:sp>
        <p:nvSpPr>
          <p:cNvPr id="5157" name="Line 242"/>
          <p:cNvSpPr>
            <a:spLocks noChangeShapeType="1"/>
          </p:cNvSpPr>
          <p:nvPr/>
        </p:nvSpPr>
        <p:spPr bwMode="auto">
          <a:xfrm>
            <a:off x="8055220" y="2038350"/>
            <a:ext cx="76200" cy="0"/>
          </a:xfrm>
          <a:prstGeom prst="line">
            <a:avLst/>
          </a:prstGeom>
          <a:noFill/>
          <a:ln w="9525">
            <a:solidFill>
              <a:schemeClr val="tx1"/>
            </a:solidFill>
            <a:round/>
            <a:headEnd/>
            <a:tailEnd/>
          </a:ln>
        </p:spPr>
        <p:txBody>
          <a:bodyPr/>
          <a:lstStyle/>
          <a:p>
            <a:endParaRPr lang="en-US"/>
          </a:p>
        </p:txBody>
      </p:sp>
      <p:sp>
        <p:nvSpPr>
          <p:cNvPr id="5158" name="Line 243"/>
          <p:cNvSpPr>
            <a:spLocks noChangeShapeType="1"/>
          </p:cNvSpPr>
          <p:nvPr/>
        </p:nvSpPr>
        <p:spPr bwMode="auto">
          <a:xfrm>
            <a:off x="8022981" y="1962150"/>
            <a:ext cx="228600" cy="0"/>
          </a:xfrm>
          <a:prstGeom prst="line">
            <a:avLst/>
          </a:prstGeom>
          <a:noFill/>
          <a:ln w="9525">
            <a:solidFill>
              <a:schemeClr val="tx1"/>
            </a:solidFill>
            <a:round/>
            <a:headEnd/>
            <a:tailEnd/>
          </a:ln>
        </p:spPr>
        <p:txBody>
          <a:bodyPr/>
          <a:lstStyle/>
          <a:p>
            <a:endParaRPr lang="en-US"/>
          </a:p>
        </p:txBody>
      </p:sp>
      <p:sp>
        <p:nvSpPr>
          <p:cNvPr id="5159" name="Line 244"/>
          <p:cNvSpPr>
            <a:spLocks noChangeShapeType="1"/>
          </p:cNvSpPr>
          <p:nvPr/>
        </p:nvSpPr>
        <p:spPr bwMode="auto">
          <a:xfrm>
            <a:off x="8068408" y="1885950"/>
            <a:ext cx="76200" cy="0"/>
          </a:xfrm>
          <a:prstGeom prst="line">
            <a:avLst/>
          </a:prstGeom>
          <a:noFill/>
          <a:ln w="9525">
            <a:solidFill>
              <a:schemeClr val="tx1"/>
            </a:solidFill>
            <a:round/>
            <a:headEnd/>
            <a:tailEnd/>
          </a:ln>
        </p:spPr>
        <p:txBody>
          <a:bodyPr/>
          <a:lstStyle/>
          <a:p>
            <a:endParaRPr lang="en-US"/>
          </a:p>
        </p:txBody>
      </p:sp>
      <p:sp>
        <p:nvSpPr>
          <p:cNvPr id="5160" name="Line 245"/>
          <p:cNvSpPr>
            <a:spLocks noChangeShapeType="1"/>
          </p:cNvSpPr>
          <p:nvPr/>
        </p:nvSpPr>
        <p:spPr bwMode="auto">
          <a:xfrm>
            <a:off x="8068408" y="1809750"/>
            <a:ext cx="76200" cy="0"/>
          </a:xfrm>
          <a:prstGeom prst="line">
            <a:avLst/>
          </a:prstGeom>
          <a:noFill/>
          <a:ln w="9525">
            <a:solidFill>
              <a:schemeClr val="tx1"/>
            </a:solidFill>
            <a:round/>
            <a:headEnd/>
            <a:tailEnd/>
          </a:ln>
        </p:spPr>
        <p:txBody>
          <a:bodyPr/>
          <a:lstStyle/>
          <a:p>
            <a:endParaRPr lang="en-US"/>
          </a:p>
        </p:txBody>
      </p:sp>
      <p:sp>
        <p:nvSpPr>
          <p:cNvPr id="5161" name="Line 246"/>
          <p:cNvSpPr>
            <a:spLocks noChangeShapeType="1"/>
          </p:cNvSpPr>
          <p:nvPr/>
        </p:nvSpPr>
        <p:spPr bwMode="auto">
          <a:xfrm>
            <a:off x="8068408" y="1733550"/>
            <a:ext cx="76200" cy="0"/>
          </a:xfrm>
          <a:prstGeom prst="line">
            <a:avLst/>
          </a:prstGeom>
          <a:noFill/>
          <a:ln w="9525">
            <a:solidFill>
              <a:schemeClr val="tx1"/>
            </a:solidFill>
            <a:round/>
            <a:headEnd/>
            <a:tailEnd/>
          </a:ln>
        </p:spPr>
        <p:txBody>
          <a:bodyPr/>
          <a:lstStyle/>
          <a:p>
            <a:endParaRPr lang="en-US"/>
          </a:p>
        </p:txBody>
      </p:sp>
      <p:sp>
        <p:nvSpPr>
          <p:cNvPr id="5162" name="Line 247"/>
          <p:cNvSpPr>
            <a:spLocks noChangeShapeType="1"/>
          </p:cNvSpPr>
          <p:nvPr/>
        </p:nvSpPr>
        <p:spPr bwMode="auto">
          <a:xfrm>
            <a:off x="8068408" y="1657350"/>
            <a:ext cx="76200" cy="0"/>
          </a:xfrm>
          <a:prstGeom prst="line">
            <a:avLst/>
          </a:prstGeom>
          <a:noFill/>
          <a:ln w="9525">
            <a:solidFill>
              <a:schemeClr val="tx1"/>
            </a:solidFill>
            <a:round/>
            <a:headEnd/>
            <a:tailEnd/>
          </a:ln>
        </p:spPr>
        <p:txBody>
          <a:bodyPr/>
          <a:lstStyle/>
          <a:p>
            <a:endParaRPr lang="en-US"/>
          </a:p>
        </p:txBody>
      </p:sp>
      <p:sp>
        <p:nvSpPr>
          <p:cNvPr id="5163" name="Line 248"/>
          <p:cNvSpPr>
            <a:spLocks noChangeShapeType="1"/>
          </p:cNvSpPr>
          <p:nvPr/>
        </p:nvSpPr>
        <p:spPr bwMode="auto">
          <a:xfrm>
            <a:off x="8052289" y="1581150"/>
            <a:ext cx="228600" cy="0"/>
          </a:xfrm>
          <a:prstGeom prst="line">
            <a:avLst/>
          </a:prstGeom>
          <a:noFill/>
          <a:ln w="9525">
            <a:solidFill>
              <a:schemeClr val="tx1"/>
            </a:solidFill>
            <a:round/>
            <a:headEnd/>
            <a:tailEnd/>
          </a:ln>
        </p:spPr>
        <p:txBody>
          <a:bodyPr/>
          <a:lstStyle/>
          <a:p>
            <a:endParaRPr lang="en-US"/>
          </a:p>
        </p:txBody>
      </p:sp>
      <p:sp>
        <p:nvSpPr>
          <p:cNvPr id="5164" name="Line 249"/>
          <p:cNvSpPr>
            <a:spLocks noChangeShapeType="1"/>
          </p:cNvSpPr>
          <p:nvPr/>
        </p:nvSpPr>
        <p:spPr bwMode="auto">
          <a:xfrm>
            <a:off x="8080131" y="1504950"/>
            <a:ext cx="76200" cy="0"/>
          </a:xfrm>
          <a:prstGeom prst="line">
            <a:avLst/>
          </a:prstGeom>
          <a:noFill/>
          <a:ln w="9525">
            <a:solidFill>
              <a:schemeClr val="tx1"/>
            </a:solidFill>
            <a:round/>
            <a:headEnd/>
            <a:tailEnd/>
          </a:ln>
        </p:spPr>
        <p:txBody>
          <a:bodyPr/>
          <a:lstStyle/>
          <a:p>
            <a:endParaRPr lang="en-US"/>
          </a:p>
        </p:txBody>
      </p:sp>
      <p:sp>
        <p:nvSpPr>
          <p:cNvPr id="5165" name="Line 250"/>
          <p:cNvSpPr>
            <a:spLocks noChangeShapeType="1"/>
          </p:cNvSpPr>
          <p:nvPr/>
        </p:nvSpPr>
        <p:spPr bwMode="auto">
          <a:xfrm>
            <a:off x="8080131" y="1428750"/>
            <a:ext cx="76200" cy="0"/>
          </a:xfrm>
          <a:prstGeom prst="line">
            <a:avLst/>
          </a:prstGeom>
          <a:noFill/>
          <a:ln w="9525">
            <a:solidFill>
              <a:schemeClr val="tx1"/>
            </a:solidFill>
            <a:round/>
            <a:headEnd/>
            <a:tailEnd/>
          </a:ln>
        </p:spPr>
        <p:txBody>
          <a:bodyPr/>
          <a:lstStyle/>
          <a:p>
            <a:endParaRPr lang="en-US"/>
          </a:p>
        </p:txBody>
      </p:sp>
      <p:sp>
        <p:nvSpPr>
          <p:cNvPr id="5166" name="Line 251"/>
          <p:cNvSpPr>
            <a:spLocks noChangeShapeType="1"/>
          </p:cNvSpPr>
          <p:nvPr/>
        </p:nvSpPr>
        <p:spPr bwMode="auto">
          <a:xfrm>
            <a:off x="8080131" y="1352550"/>
            <a:ext cx="76200" cy="0"/>
          </a:xfrm>
          <a:prstGeom prst="line">
            <a:avLst/>
          </a:prstGeom>
          <a:noFill/>
          <a:ln w="9525">
            <a:solidFill>
              <a:schemeClr val="tx1"/>
            </a:solidFill>
            <a:round/>
            <a:headEnd/>
            <a:tailEnd/>
          </a:ln>
        </p:spPr>
        <p:txBody>
          <a:bodyPr/>
          <a:lstStyle/>
          <a:p>
            <a:endParaRPr lang="en-US"/>
          </a:p>
        </p:txBody>
      </p:sp>
      <p:sp>
        <p:nvSpPr>
          <p:cNvPr id="5167" name="Line 252"/>
          <p:cNvSpPr>
            <a:spLocks noChangeShapeType="1"/>
          </p:cNvSpPr>
          <p:nvPr/>
        </p:nvSpPr>
        <p:spPr bwMode="auto">
          <a:xfrm>
            <a:off x="8080131" y="1276350"/>
            <a:ext cx="76200" cy="0"/>
          </a:xfrm>
          <a:prstGeom prst="line">
            <a:avLst/>
          </a:prstGeom>
          <a:noFill/>
          <a:ln w="9525">
            <a:solidFill>
              <a:schemeClr val="tx1"/>
            </a:solidFill>
            <a:round/>
            <a:headEnd/>
            <a:tailEnd/>
          </a:ln>
        </p:spPr>
        <p:txBody>
          <a:bodyPr/>
          <a:lstStyle/>
          <a:p>
            <a:endParaRPr lang="en-US"/>
          </a:p>
        </p:txBody>
      </p:sp>
      <p:sp>
        <p:nvSpPr>
          <p:cNvPr id="5168" name="Line 253"/>
          <p:cNvSpPr>
            <a:spLocks noChangeShapeType="1"/>
          </p:cNvSpPr>
          <p:nvPr/>
        </p:nvSpPr>
        <p:spPr bwMode="auto">
          <a:xfrm>
            <a:off x="8003931" y="1200150"/>
            <a:ext cx="228600" cy="0"/>
          </a:xfrm>
          <a:prstGeom prst="line">
            <a:avLst/>
          </a:prstGeom>
          <a:noFill/>
          <a:ln w="9525">
            <a:solidFill>
              <a:schemeClr val="tx1"/>
            </a:solidFill>
            <a:round/>
            <a:headEnd/>
            <a:tailEnd/>
          </a:ln>
        </p:spPr>
        <p:txBody>
          <a:bodyPr/>
          <a:lstStyle/>
          <a:p>
            <a:endParaRPr lang="en-US"/>
          </a:p>
        </p:txBody>
      </p:sp>
      <p:sp>
        <p:nvSpPr>
          <p:cNvPr id="5169" name="Line 254"/>
          <p:cNvSpPr>
            <a:spLocks noChangeShapeType="1"/>
          </p:cNvSpPr>
          <p:nvPr/>
        </p:nvSpPr>
        <p:spPr bwMode="auto">
          <a:xfrm>
            <a:off x="8080131" y="1123950"/>
            <a:ext cx="76200" cy="0"/>
          </a:xfrm>
          <a:prstGeom prst="line">
            <a:avLst/>
          </a:prstGeom>
          <a:noFill/>
          <a:ln w="9525">
            <a:solidFill>
              <a:schemeClr val="tx1"/>
            </a:solidFill>
            <a:round/>
            <a:headEnd/>
            <a:tailEnd/>
          </a:ln>
        </p:spPr>
        <p:txBody>
          <a:bodyPr/>
          <a:lstStyle/>
          <a:p>
            <a:endParaRPr lang="en-US"/>
          </a:p>
        </p:txBody>
      </p:sp>
      <p:sp>
        <p:nvSpPr>
          <p:cNvPr id="5170" name="Line 255"/>
          <p:cNvSpPr>
            <a:spLocks noChangeShapeType="1"/>
          </p:cNvSpPr>
          <p:nvPr/>
        </p:nvSpPr>
        <p:spPr bwMode="auto">
          <a:xfrm>
            <a:off x="8080131" y="1047750"/>
            <a:ext cx="76200" cy="0"/>
          </a:xfrm>
          <a:prstGeom prst="line">
            <a:avLst/>
          </a:prstGeom>
          <a:noFill/>
          <a:ln w="9525">
            <a:solidFill>
              <a:schemeClr val="tx1"/>
            </a:solidFill>
            <a:round/>
            <a:headEnd/>
            <a:tailEnd/>
          </a:ln>
        </p:spPr>
        <p:txBody>
          <a:bodyPr/>
          <a:lstStyle/>
          <a:p>
            <a:endParaRPr lang="en-US"/>
          </a:p>
        </p:txBody>
      </p:sp>
      <p:sp>
        <p:nvSpPr>
          <p:cNvPr id="5171" name="Line 256"/>
          <p:cNvSpPr>
            <a:spLocks noChangeShapeType="1"/>
          </p:cNvSpPr>
          <p:nvPr/>
        </p:nvSpPr>
        <p:spPr bwMode="auto">
          <a:xfrm>
            <a:off x="8080131" y="971550"/>
            <a:ext cx="76200" cy="0"/>
          </a:xfrm>
          <a:prstGeom prst="line">
            <a:avLst/>
          </a:prstGeom>
          <a:noFill/>
          <a:ln w="9525">
            <a:solidFill>
              <a:schemeClr val="tx1"/>
            </a:solidFill>
            <a:round/>
            <a:headEnd/>
            <a:tailEnd/>
          </a:ln>
        </p:spPr>
        <p:txBody>
          <a:bodyPr/>
          <a:lstStyle/>
          <a:p>
            <a:endParaRPr lang="en-US"/>
          </a:p>
        </p:txBody>
      </p:sp>
      <p:sp>
        <p:nvSpPr>
          <p:cNvPr id="5172" name="Line 257"/>
          <p:cNvSpPr>
            <a:spLocks noChangeShapeType="1"/>
          </p:cNvSpPr>
          <p:nvPr/>
        </p:nvSpPr>
        <p:spPr bwMode="auto">
          <a:xfrm>
            <a:off x="8080131" y="895350"/>
            <a:ext cx="76200" cy="0"/>
          </a:xfrm>
          <a:prstGeom prst="line">
            <a:avLst/>
          </a:prstGeom>
          <a:noFill/>
          <a:ln w="9525">
            <a:solidFill>
              <a:schemeClr val="tx1"/>
            </a:solidFill>
            <a:round/>
            <a:headEnd/>
            <a:tailEnd/>
          </a:ln>
        </p:spPr>
        <p:txBody>
          <a:bodyPr/>
          <a:lstStyle/>
          <a:p>
            <a:endParaRPr lang="en-US"/>
          </a:p>
        </p:txBody>
      </p:sp>
      <p:sp>
        <p:nvSpPr>
          <p:cNvPr id="5173" name="Line 258"/>
          <p:cNvSpPr>
            <a:spLocks noChangeShapeType="1"/>
          </p:cNvSpPr>
          <p:nvPr/>
        </p:nvSpPr>
        <p:spPr bwMode="auto">
          <a:xfrm>
            <a:off x="8033238" y="819150"/>
            <a:ext cx="228600" cy="0"/>
          </a:xfrm>
          <a:prstGeom prst="line">
            <a:avLst/>
          </a:prstGeom>
          <a:noFill/>
          <a:ln w="9525">
            <a:solidFill>
              <a:schemeClr val="tx1"/>
            </a:solidFill>
            <a:round/>
            <a:headEnd/>
            <a:tailEnd/>
          </a:ln>
        </p:spPr>
        <p:txBody>
          <a:bodyPr/>
          <a:lstStyle/>
          <a:p>
            <a:endParaRPr lang="en-US"/>
          </a:p>
        </p:txBody>
      </p:sp>
      <p:sp>
        <p:nvSpPr>
          <p:cNvPr id="5174" name="Line 259"/>
          <p:cNvSpPr>
            <a:spLocks noChangeShapeType="1"/>
          </p:cNvSpPr>
          <p:nvPr/>
        </p:nvSpPr>
        <p:spPr bwMode="auto">
          <a:xfrm>
            <a:off x="8077200" y="742950"/>
            <a:ext cx="76200" cy="0"/>
          </a:xfrm>
          <a:prstGeom prst="line">
            <a:avLst/>
          </a:prstGeom>
          <a:noFill/>
          <a:ln w="9525">
            <a:solidFill>
              <a:schemeClr val="tx1"/>
            </a:solidFill>
            <a:round/>
            <a:headEnd/>
            <a:tailEnd/>
          </a:ln>
        </p:spPr>
        <p:txBody>
          <a:bodyPr/>
          <a:lstStyle/>
          <a:p>
            <a:endParaRPr lang="en-US"/>
          </a:p>
        </p:txBody>
      </p:sp>
      <p:sp>
        <p:nvSpPr>
          <p:cNvPr id="5175" name="Line 260"/>
          <p:cNvSpPr>
            <a:spLocks noChangeShapeType="1"/>
          </p:cNvSpPr>
          <p:nvPr/>
        </p:nvSpPr>
        <p:spPr bwMode="auto">
          <a:xfrm>
            <a:off x="8077200" y="666750"/>
            <a:ext cx="76200" cy="0"/>
          </a:xfrm>
          <a:prstGeom prst="line">
            <a:avLst/>
          </a:prstGeom>
          <a:noFill/>
          <a:ln w="9525">
            <a:solidFill>
              <a:schemeClr val="tx1"/>
            </a:solidFill>
            <a:round/>
            <a:headEnd/>
            <a:tailEnd/>
          </a:ln>
        </p:spPr>
        <p:txBody>
          <a:bodyPr/>
          <a:lstStyle/>
          <a:p>
            <a:endParaRPr lang="en-US"/>
          </a:p>
        </p:txBody>
      </p:sp>
      <p:sp>
        <p:nvSpPr>
          <p:cNvPr id="5176" name="Line 261"/>
          <p:cNvSpPr>
            <a:spLocks noChangeShapeType="1"/>
          </p:cNvSpPr>
          <p:nvPr/>
        </p:nvSpPr>
        <p:spPr bwMode="auto">
          <a:xfrm>
            <a:off x="8077200" y="590550"/>
            <a:ext cx="76200" cy="0"/>
          </a:xfrm>
          <a:prstGeom prst="line">
            <a:avLst/>
          </a:prstGeom>
          <a:noFill/>
          <a:ln w="9525">
            <a:solidFill>
              <a:schemeClr val="tx1"/>
            </a:solidFill>
            <a:round/>
            <a:headEnd/>
            <a:tailEnd/>
          </a:ln>
        </p:spPr>
        <p:txBody>
          <a:bodyPr/>
          <a:lstStyle/>
          <a:p>
            <a:endParaRPr lang="en-US"/>
          </a:p>
        </p:txBody>
      </p:sp>
      <p:sp>
        <p:nvSpPr>
          <p:cNvPr id="5177" name="Line 262"/>
          <p:cNvSpPr>
            <a:spLocks noChangeShapeType="1"/>
          </p:cNvSpPr>
          <p:nvPr/>
        </p:nvSpPr>
        <p:spPr bwMode="auto">
          <a:xfrm>
            <a:off x="8077200" y="514350"/>
            <a:ext cx="76200" cy="0"/>
          </a:xfrm>
          <a:prstGeom prst="line">
            <a:avLst/>
          </a:prstGeom>
          <a:noFill/>
          <a:ln w="9525">
            <a:solidFill>
              <a:schemeClr val="tx1"/>
            </a:solidFill>
            <a:round/>
            <a:headEnd/>
            <a:tailEnd/>
          </a:ln>
        </p:spPr>
        <p:txBody>
          <a:bodyPr/>
          <a:lstStyle/>
          <a:p>
            <a:endParaRPr lang="en-US"/>
          </a:p>
        </p:txBody>
      </p:sp>
      <p:sp>
        <p:nvSpPr>
          <p:cNvPr id="5178" name="Text Box 263"/>
          <p:cNvSpPr txBox="1">
            <a:spLocks noChangeArrowheads="1"/>
          </p:cNvSpPr>
          <p:nvPr/>
        </p:nvSpPr>
        <p:spPr bwMode="auto">
          <a:xfrm>
            <a:off x="8261838" y="3333750"/>
            <a:ext cx="457200"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rPr>
              <a:t>40</a:t>
            </a:r>
          </a:p>
        </p:txBody>
      </p:sp>
      <p:sp>
        <p:nvSpPr>
          <p:cNvPr id="5179" name="Text Box 264"/>
          <p:cNvSpPr txBox="1">
            <a:spLocks noChangeArrowheads="1"/>
          </p:cNvSpPr>
          <p:nvPr/>
        </p:nvSpPr>
        <p:spPr bwMode="auto">
          <a:xfrm>
            <a:off x="8251581" y="2952750"/>
            <a:ext cx="457200"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rPr>
              <a:t>50</a:t>
            </a:r>
          </a:p>
        </p:txBody>
      </p:sp>
      <p:sp>
        <p:nvSpPr>
          <p:cNvPr id="5180" name="Text Box 265"/>
          <p:cNvSpPr txBox="1">
            <a:spLocks noChangeArrowheads="1"/>
          </p:cNvSpPr>
          <p:nvPr/>
        </p:nvSpPr>
        <p:spPr bwMode="auto">
          <a:xfrm>
            <a:off x="8223739" y="2568575"/>
            <a:ext cx="545123"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rPr>
              <a:t>60</a:t>
            </a:r>
          </a:p>
        </p:txBody>
      </p:sp>
      <p:sp>
        <p:nvSpPr>
          <p:cNvPr id="5181" name="Text Box 266"/>
          <p:cNvSpPr txBox="1">
            <a:spLocks noChangeArrowheads="1"/>
          </p:cNvSpPr>
          <p:nvPr/>
        </p:nvSpPr>
        <p:spPr bwMode="auto">
          <a:xfrm>
            <a:off x="8251581" y="2190750"/>
            <a:ext cx="457200"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rPr>
              <a:t>70</a:t>
            </a:r>
          </a:p>
        </p:txBody>
      </p:sp>
      <p:sp>
        <p:nvSpPr>
          <p:cNvPr id="5182" name="Text Box 267"/>
          <p:cNvSpPr txBox="1">
            <a:spLocks noChangeArrowheads="1"/>
          </p:cNvSpPr>
          <p:nvPr/>
        </p:nvSpPr>
        <p:spPr bwMode="auto">
          <a:xfrm>
            <a:off x="8267700" y="1809750"/>
            <a:ext cx="457200"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rPr>
              <a:t>80</a:t>
            </a:r>
          </a:p>
        </p:txBody>
      </p:sp>
      <p:sp>
        <p:nvSpPr>
          <p:cNvPr id="5183" name="Text Box 268"/>
          <p:cNvSpPr txBox="1">
            <a:spLocks noChangeArrowheads="1"/>
          </p:cNvSpPr>
          <p:nvPr/>
        </p:nvSpPr>
        <p:spPr bwMode="auto">
          <a:xfrm>
            <a:off x="8248650" y="1428750"/>
            <a:ext cx="609600"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rPr>
              <a:t>90</a:t>
            </a:r>
          </a:p>
        </p:txBody>
      </p:sp>
      <p:sp>
        <p:nvSpPr>
          <p:cNvPr id="5184" name="Text Box 269"/>
          <p:cNvSpPr txBox="1">
            <a:spLocks noChangeArrowheads="1"/>
          </p:cNvSpPr>
          <p:nvPr/>
        </p:nvSpPr>
        <p:spPr bwMode="auto">
          <a:xfrm>
            <a:off x="8153400" y="1047750"/>
            <a:ext cx="609600"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rPr>
              <a:t>100</a:t>
            </a:r>
          </a:p>
        </p:txBody>
      </p:sp>
      <p:sp>
        <p:nvSpPr>
          <p:cNvPr id="5185" name="Text Box 270"/>
          <p:cNvSpPr txBox="1">
            <a:spLocks noChangeArrowheads="1"/>
          </p:cNvSpPr>
          <p:nvPr/>
        </p:nvSpPr>
        <p:spPr bwMode="auto">
          <a:xfrm>
            <a:off x="8153400" y="666750"/>
            <a:ext cx="609600"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rPr>
              <a:t>110</a:t>
            </a:r>
          </a:p>
        </p:txBody>
      </p:sp>
      <p:grpSp>
        <p:nvGrpSpPr>
          <p:cNvPr id="5" name="Group 271"/>
          <p:cNvGrpSpPr>
            <a:grpSpLocks/>
          </p:cNvGrpSpPr>
          <p:nvPr/>
        </p:nvGrpSpPr>
        <p:grpSpPr bwMode="auto">
          <a:xfrm>
            <a:off x="7710854" y="5291138"/>
            <a:ext cx="685800" cy="228600"/>
            <a:chOff x="3456" y="2688"/>
            <a:chExt cx="432" cy="144"/>
          </a:xfrm>
        </p:grpSpPr>
        <p:sp>
          <p:nvSpPr>
            <p:cNvPr id="5231" name="Oval 272"/>
            <p:cNvSpPr>
              <a:spLocks noChangeArrowheads="1"/>
            </p:cNvSpPr>
            <p:nvPr/>
          </p:nvSpPr>
          <p:spPr bwMode="auto">
            <a:xfrm>
              <a:off x="3552" y="2688"/>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32" name="Oval 273"/>
            <p:cNvSpPr>
              <a:spLocks noChangeArrowheads="1"/>
            </p:cNvSpPr>
            <p:nvPr/>
          </p:nvSpPr>
          <p:spPr bwMode="auto">
            <a:xfrm>
              <a:off x="3600" y="2688"/>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33" name="Oval 274"/>
            <p:cNvSpPr>
              <a:spLocks noChangeArrowheads="1"/>
            </p:cNvSpPr>
            <p:nvPr/>
          </p:nvSpPr>
          <p:spPr bwMode="auto">
            <a:xfrm>
              <a:off x="3648" y="2688"/>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34" name="Oval 275"/>
            <p:cNvSpPr>
              <a:spLocks noChangeArrowheads="1"/>
            </p:cNvSpPr>
            <p:nvPr/>
          </p:nvSpPr>
          <p:spPr bwMode="auto">
            <a:xfrm>
              <a:off x="3744" y="2688"/>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35" name="Oval 276"/>
            <p:cNvSpPr>
              <a:spLocks noChangeArrowheads="1"/>
            </p:cNvSpPr>
            <p:nvPr/>
          </p:nvSpPr>
          <p:spPr bwMode="auto">
            <a:xfrm>
              <a:off x="3840" y="2688"/>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36" name="Oval 277"/>
            <p:cNvSpPr>
              <a:spLocks noChangeArrowheads="1"/>
            </p:cNvSpPr>
            <p:nvPr/>
          </p:nvSpPr>
          <p:spPr bwMode="auto">
            <a:xfrm>
              <a:off x="3792" y="2736"/>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37" name="Oval 278"/>
            <p:cNvSpPr>
              <a:spLocks noChangeArrowheads="1"/>
            </p:cNvSpPr>
            <p:nvPr/>
          </p:nvSpPr>
          <p:spPr bwMode="auto">
            <a:xfrm>
              <a:off x="3648" y="2784"/>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38" name="Oval 279"/>
            <p:cNvSpPr>
              <a:spLocks noChangeArrowheads="1"/>
            </p:cNvSpPr>
            <p:nvPr/>
          </p:nvSpPr>
          <p:spPr bwMode="auto">
            <a:xfrm>
              <a:off x="3744" y="2784"/>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39" name="Oval 280"/>
            <p:cNvSpPr>
              <a:spLocks noChangeArrowheads="1"/>
            </p:cNvSpPr>
            <p:nvPr/>
          </p:nvSpPr>
          <p:spPr bwMode="auto">
            <a:xfrm>
              <a:off x="3504" y="2784"/>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40" name="Oval 281"/>
            <p:cNvSpPr>
              <a:spLocks noChangeArrowheads="1"/>
            </p:cNvSpPr>
            <p:nvPr/>
          </p:nvSpPr>
          <p:spPr bwMode="auto">
            <a:xfrm>
              <a:off x="3600" y="2784"/>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41" name="Oval 282"/>
            <p:cNvSpPr>
              <a:spLocks noChangeArrowheads="1"/>
            </p:cNvSpPr>
            <p:nvPr/>
          </p:nvSpPr>
          <p:spPr bwMode="auto">
            <a:xfrm>
              <a:off x="3504" y="2688"/>
              <a:ext cx="48" cy="48"/>
            </a:xfrm>
            <a:prstGeom prst="ellipse">
              <a:avLst/>
            </a:prstGeom>
            <a:solidFill>
              <a:srgbClr val="A5F9F9"/>
            </a:solidFill>
            <a:ln w="9525">
              <a:solidFill>
                <a:schemeClr val="tx1"/>
              </a:solidFill>
              <a:round/>
              <a:headEnd/>
              <a:tailEnd/>
            </a:ln>
          </p:spPr>
          <p:txBody>
            <a:bodyPr wrap="none" anchor="ctr"/>
            <a:lstStyle/>
            <a:p>
              <a:endParaRPr lang="en-US"/>
            </a:p>
          </p:txBody>
        </p:sp>
        <p:sp>
          <p:nvSpPr>
            <p:cNvPr id="5242" name="Oval 283"/>
            <p:cNvSpPr>
              <a:spLocks noChangeArrowheads="1"/>
            </p:cNvSpPr>
            <p:nvPr/>
          </p:nvSpPr>
          <p:spPr bwMode="auto">
            <a:xfrm>
              <a:off x="3456" y="2736"/>
              <a:ext cx="48" cy="48"/>
            </a:xfrm>
            <a:prstGeom prst="ellipse">
              <a:avLst/>
            </a:prstGeom>
            <a:solidFill>
              <a:srgbClr val="A5F9F9"/>
            </a:solidFill>
            <a:ln w="9525">
              <a:solidFill>
                <a:schemeClr val="tx1"/>
              </a:solidFill>
              <a:round/>
              <a:headEnd/>
              <a:tailEnd/>
            </a:ln>
          </p:spPr>
          <p:txBody>
            <a:bodyPr wrap="none" anchor="ctr"/>
            <a:lstStyle/>
            <a:p>
              <a:endParaRPr lang="en-US"/>
            </a:p>
          </p:txBody>
        </p:sp>
      </p:grpSp>
      <p:grpSp>
        <p:nvGrpSpPr>
          <p:cNvPr id="6" name="Group 284"/>
          <p:cNvGrpSpPr>
            <a:grpSpLocks/>
          </p:cNvGrpSpPr>
          <p:nvPr/>
        </p:nvGrpSpPr>
        <p:grpSpPr bwMode="auto">
          <a:xfrm>
            <a:off x="7620000" y="5181600"/>
            <a:ext cx="762000" cy="304800"/>
            <a:chOff x="3312" y="3648"/>
            <a:chExt cx="480" cy="192"/>
          </a:xfrm>
        </p:grpSpPr>
        <p:grpSp>
          <p:nvGrpSpPr>
            <p:cNvPr id="7" name="Group 285"/>
            <p:cNvGrpSpPr>
              <a:grpSpLocks/>
            </p:cNvGrpSpPr>
            <p:nvPr/>
          </p:nvGrpSpPr>
          <p:grpSpPr bwMode="auto">
            <a:xfrm>
              <a:off x="3312" y="3648"/>
              <a:ext cx="384" cy="192"/>
              <a:chOff x="3696" y="2688"/>
              <a:chExt cx="384" cy="192"/>
            </a:xfrm>
          </p:grpSpPr>
          <p:sp>
            <p:nvSpPr>
              <p:cNvPr id="5224" name="AutoShape 286"/>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25" name="AutoShape 287"/>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26" name="AutoShape 288"/>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27" name="AutoShape 289"/>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28" name="AutoShape 290"/>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29" name="AutoShape 291"/>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30" name="AutoShape 292"/>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grpSp>
        <p:grpSp>
          <p:nvGrpSpPr>
            <p:cNvPr id="8" name="Group 293"/>
            <p:cNvGrpSpPr>
              <a:grpSpLocks/>
            </p:cNvGrpSpPr>
            <p:nvPr/>
          </p:nvGrpSpPr>
          <p:grpSpPr bwMode="auto">
            <a:xfrm>
              <a:off x="3312" y="3648"/>
              <a:ext cx="384" cy="192"/>
              <a:chOff x="3696" y="2688"/>
              <a:chExt cx="384" cy="192"/>
            </a:xfrm>
          </p:grpSpPr>
          <p:sp>
            <p:nvSpPr>
              <p:cNvPr id="5217" name="AutoShape 294"/>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18" name="AutoShape 295"/>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19" name="AutoShape 296"/>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20" name="AutoShape 297"/>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21" name="AutoShape 298"/>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22" name="AutoShape 299"/>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23" name="AutoShape 300"/>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grpSp>
        <p:grpSp>
          <p:nvGrpSpPr>
            <p:cNvPr id="9" name="Group 301"/>
            <p:cNvGrpSpPr>
              <a:grpSpLocks/>
            </p:cNvGrpSpPr>
            <p:nvPr/>
          </p:nvGrpSpPr>
          <p:grpSpPr bwMode="auto">
            <a:xfrm>
              <a:off x="3408" y="3648"/>
              <a:ext cx="384" cy="192"/>
              <a:chOff x="3696" y="2688"/>
              <a:chExt cx="384" cy="192"/>
            </a:xfrm>
          </p:grpSpPr>
          <p:sp>
            <p:nvSpPr>
              <p:cNvPr id="5210" name="AutoShape 302"/>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11" name="AutoShape 303"/>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12" name="AutoShape 304"/>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13" name="AutoShape 305"/>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14" name="AutoShape 306"/>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15" name="AutoShape 307"/>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sp>
            <p:nvSpPr>
              <p:cNvPr id="5216" name="AutoShape 308"/>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p:spPr>
            <p:txBody>
              <a:bodyPr wrap="none" anchor="ctr"/>
              <a:lstStyle/>
              <a:p>
                <a:endParaRPr lang="en-US"/>
              </a:p>
            </p:txBody>
          </p:sp>
        </p:grpSp>
      </p:grpSp>
      <p:grpSp>
        <p:nvGrpSpPr>
          <p:cNvPr id="10" name="Group 309"/>
          <p:cNvGrpSpPr>
            <a:grpSpLocks/>
          </p:cNvGrpSpPr>
          <p:nvPr/>
        </p:nvGrpSpPr>
        <p:grpSpPr bwMode="auto">
          <a:xfrm>
            <a:off x="7620000" y="4953000"/>
            <a:ext cx="838200" cy="609600"/>
            <a:chOff x="3216" y="2976"/>
            <a:chExt cx="528" cy="384"/>
          </a:xfrm>
        </p:grpSpPr>
        <p:sp>
          <p:nvSpPr>
            <p:cNvPr id="5193" name="Oval 310"/>
            <p:cNvSpPr>
              <a:spLocks noChangeArrowheads="1"/>
            </p:cNvSpPr>
            <p:nvPr/>
          </p:nvSpPr>
          <p:spPr bwMode="auto">
            <a:xfrm>
              <a:off x="3216" y="3072"/>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194" name="Oval 311"/>
            <p:cNvSpPr>
              <a:spLocks noChangeArrowheads="1"/>
            </p:cNvSpPr>
            <p:nvPr/>
          </p:nvSpPr>
          <p:spPr bwMode="auto">
            <a:xfrm>
              <a:off x="3216" y="3168"/>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195" name="Oval 312"/>
            <p:cNvSpPr>
              <a:spLocks noChangeArrowheads="1"/>
            </p:cNvSpPr>
            <p:nvPr/>
          </p:nvSpPr>
          <p:spPr bwMode="auto">
            <a:xfrm>
              <a:off x="3360" y="3120"/>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196" name="Oval 313"/>
            <p:cNvSpPr>
              <a:spLocks noChangeArrowheads="1"/>
            </p:cNvSpPr>
            <p:nvPr/>
          </p:nvSpPr>
          <p:spPr bwMode="auto">
            <a:xfrm>
              <a:off x="3360" y="3024"/>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197" name="Oval 314"/>
            <p:cNvSpPr>
              <a:spLocks noChangeArrowheads="1"/>
            </p:cNvSpPr>
            <p:nvPr/>
          </p:nvSpPr>
          <p:spPr bwMode="auto">
            <a:xfrm>
              <a:off x="3504" y="3168"/>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198" name="Oval 315"/>
            <p:cNvSpPr>
              <a:spLocks noChangeArrowheads="1"/>
            </p:cNvSpPr>
            <p:nvPr/>
          </p:nvSpPr>
          <p:spPr bwMode="auto">
            <a:xfrm>
              <a:off x="3504" y="3072"/>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199" name="Oval 316"/>
            <p:cNvSpPr>
              <a:spLocks noChangeArrowheads="1"/>
            </p:cNvSpPr>
            <p:nvPr/>
          </p:nvSpPr>
          <p:spPr bwMode="auto">
            <a:xfrm>
              <a:off x="3360" y="3264"/>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200" name="Oval 317"/>
            <p:cNvSpPr>
              <a:spLocks noChangeArrowheads="1"/>
            </p:cNvSpPr>
            <p:nvPr/>
          </p:nvSpPr>
          <p:spPr bwMode="auto">
            <a:xfrm>
              <a:off x="3360" y="3168"/>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201" name="Oval 318"/>
            <p:cNvSpPr>
              <a:spLocks noChangeArrowheads="1"/>
            </p:cNvSpPr>
            <p:nvPr/>
          </p:nvSpPr>
          <p:spPr bwMode="auto">
            <a:xfrm>
              <a:off x="3600" y="3072"/>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202" name="Oval 319"/>
            <p:cNvSpPr>
              <a:spLocks noChangeArrowheads="1"/>
            </p:cNvSpPr>
            <p:nvPr/>
          </p:nvSpPr>
          <p:spPr bwMode="auto">
            <a:xfrm>
              <a:off x="3456" y="3264"/>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203" name="Oval 320"/>
            <p:cNvSpPr>
              <a:spLocks noChangeArrowheads="1"/>
            </p:cNvSpPr>
            <p:nvPr/>
          </p:nvSpPr>
          <p:spPr bwMode="auto">
            <a:xfrm>
              <a:off x="3456" y="3168"/>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204" name="Oval 321"/>
            <p:cNvSpPr>
              <a:spLocks noChangeArrowheads="1"/>
            </p:cNvSpPr>
            <p:nvPr/>
          </p:nvSpPr>
          <p:spPr bwMode="auto">
            <a:xfrm>
              <a:off x="3216" y="3216"/>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205" name="Oval 322"/>
            <p:cNvSpPr>
              <a:spLocks noChangeArrowheads="1"/>
            </p:cNvSpPr>
            <p:nvPr/>
          </p:nvSpPr>
          <p:spPr bwMode="auto">
            <a:xfrm>
              <a:off x="3504" y="2976"/>
              <a:ext cx="144"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5206" name="Oval 323"/>
            <p:cNvSpPr>
              <a:spLocks noChangeArrowheads="1"/>
            </p:cNvSpPr>
            <p:nvPr/>
          </p:nvSpPr>
          <p:spPr bwMode="auto">
            <a:xfrm>
              <a:off x="3552" y="3120"/>
              <a:ext cx="144" cy="96"/>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31044" name="AutoShape 324"/>
          <p:cNvSpPr>
            <a:spLocks noChangeArrowheads="1"/>
          </p:cNvSpPr>
          <p:nvPr/>
        </p:nvSpPr>
        <p:spPr bwMode="auto">
          <a:xfrm>
            <a:off x="7486650" y="1168400"/>
            <a:ext cx="381000" cy="76200"/>
          </a:xfrm>
          <a:prstGeom prst="rightArrow">
            <a:avLst>
              <a:gd name="adj1" fmla="val 50000"/>
              <a:gd name="adj2" fmla="val 135417"/>
            </a:avLst>
          </a:prstGeom>
          <a:solidFill>
            <a:schemeClr val="accent1"/>
          </a:solidFill>
          <a:ln w="9525">
            <a:solidFill>
              <a:schemeClr val="tx1"/>
            </a:solidFill>
            <a:miter lim="800000"/>
            <a:headEnd/>
            <a:tailEnd/>
          </a:ln>
        </p:spPr>
        <p:txBody>
          <a:bodyPr wrap="none" anchor="ctr"/>
          <a:lstStyle/>
          <a:p>
            <a:endParaRPr lang="en-US"/>
          </a:p>
        </p:txBody>
      </p:sp>
      <p:sp>
        <p:nvSpPr>
          <p:cNvPr id="31045" name="Text Box 325"/>
          <p:cNvSpPr txBox="1">
            <a:spLocks noChangeArrowheads="1"/>
          </p:cNvSpPr>
          <p:nvPr/>
        </p:nvSpPr>
        <p:spPr bwMode="auto">
          <a:xfrm>
            <a:off x="6938597" y="1100165"/>
            <a:ext cx="609600" cy="274637"/>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rPr>
              <a:t>100</a:t>
            </a:r>
            <a:r>
              <a:rPr lang="en-US" sz="1200" baseline="30000">
                <a:latin typeface="Arial" charset="0"/>
              </a:rPr>
              <a:t>o</a:t>
            </a:r>
            <a:r>
              <a:rPr lang="en-US" sz="1200">
                <a:latin typeface="Arial" charset="0"/>
              </a:rPr>
              <a:t>C</a:t>
            </a:r>
          </a:p>
        </p:txBody>
      </p:sp>
      <p:sp>
        <p:nvSpPr>
          <p:cNvPr id="5191" name="Text Box 326"/>
          <p:cNvSpPr txBox="1">
            <a:spLocks noChangeArrowheads="1"/>
          </p:cNvSpPr>
          <p:nvPr/>
        </p:nvSpPr>
        <p:spPr bwMode="auto">
          <a:xfrm>
            <a:off x="1758464" y="4267200"/>
            <a:ext cx="3235569" cy="954088"/>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Theo dõi diễn biến khi đun nước.</a:t>
            </a:r>
          </a:p>
        </p:txBody>
      </p:sp>
      <p:sp>
        <p:nvSpPr>
          <p:cNvPr id="31047" name="Text Box 327"/>
          <p:cNvSpPr txBox="1">
            <a:spLocks noChangeArrowheads="1"/>
          </p:cNvSpPr>
          <p:nvPr/>
        </p:nvSpPr>
        <p:spPr bwMode="auto">
          <a:xfrm>
            <a:off x="422031" y="533400"/>
            <a:ext cx="5416062" cy="946150"/>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Hãy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quan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sát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lại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thí</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nghiệm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mô</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phỏng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về</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sự</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sôi</a:t>
            </a:r>
            <a:r>
              <a:rPr lang="en-US" sz="2800" b="1" dirty="0">
                <a:solidFill>
                  <a:schemeClr val="tx1">
                    <a:lumMod val="95000"/>
                    <a:lumOff val="5000"/>
                  </a:schemeClr>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repeatCount="10000" accel="50000" decel="50000" fill="hold" nodeType="afterEffect">
                                  <p:stCondLst>
                                    <p:cond delay="0"/>
                                  </p:stCondLst>
                                  <p:childTnLst>
                                    <p:animMotion origin="layout" path="M -3.33333E-6 3.98844E-6 L 0.00417 -0.04995 " pathEditMode="relative" rAng="0" ptsTypes="AA">
                                      <p:cBhvr>
                                        <p:cTn id="6" dur="5000" fill="hold"/>
                                        <p:tgtEl>
                                          <p:spTgt spid="5"/>
                                        </p:tgtEl>
                                        <p:attrNameLst>
                                          <p:attrName>ppt_x</p:attrName>
                                          <p:attrName>ppt_y</p:attrName>
                                        </p:attrNameLst>
                                      </p:cBhvr>
                                      <p:rCtr x="2" y="-25"/>
                                    </p:animMotion>
                                  </p:childTnLst>
                                </p:cTn>
                              </p:par>
                              <p:par>
                                <p:cTn id="7" presetID="4"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ox(in)">
                                      <p:cBhvr>
                                        <p:cTn id="9" dur="500"/>
                                        <p:tgtEl>
                                          <p:spTgt spid="6"/>
                                        </p:tgtEl>
                                      </p:cBhvr>
                                    </p:animEffect>
                                  </p:childTnLst>
                                </p:cTn>
                              </p:par>
                              <p:par>
                                <p:cTn id="10" presetID="64" presetClass="path" presetSubtype="0" accel="50000" decel="50000" fill="hold" grpId="0" nodeType="withEffect">
                                  <p:stCondLst>
                                    <p:cond delay="0"/>
                                  </p:stCondLst>
                                  <p:childTnLst>
                                    <p:animMotion origin="layout" path="M 0 -2.19089E-6 L 0 -0.16085 " pathEditMode="relative" rAng="0" ptsTypes="AA">
                                      <p:cBhvr>
                                        <p:cTn id="11" dur="15000" fill="hold"/>
                                        <p:tgtEl>
                                          <p:spTgt spid="30938"/>
                                        </p:tgtEl>
                                        <p:attrNameLst>
                                          <p:attrName>ppt_x</p:attrName>
                                          <p:attrName>ppt_y</p:attrName>
                                        </p:attrNameLst>
                                      </p:cBhvr>
                                      <p:rCtr x="0" y="-80"/>
                                    </p:animMotion>
                                  </p:childTnLst>
                                </p:cTn>
                              </p:par>
                              <p:par>
                                <p:cTn id="12" presetID="64" presetClass="path" presetSubtype="0" accel="50000" decel="50000" fill="hold" grpId="0" nodeType="withEffect">
                                  <p:stCondLst>
                                    <p:cond delay="0"/>
                                  </p:stCondLst>
                                  <p:childTnLst>
                                    <p:animMotion origin="layout" path="M -5.38634E-7 0.00555 L -5.38634E-7 -0.34373 " pathEditMode="relative" rAng="0" ptsTypes="AA">
                                      <p:cBhvr>
                                        <p:cTn id="13" dur="25000" fill="hold"/>
                                        <p:tgtEl>
                                          <p:spTgt spid="30939"/>
                                        </p:tgtEl>
                                        <p:attrNameLst>
                                          <p:attrName>ppt_x</p:attrName>
                                          <p:attrName>ppt_y</p:attrName>
                                        </p:attrNameLst>
                                      </p:cBhvr>
                                      <p:rCtr x="0" y="-175"/>
                                    </p:animMotion>
                                  </p:childTnLst>
                                </p:cTn>
                              </p:par>
                              <p:par>
                                <p:cTn id="14" presetID="5" presetClass="exit" presetSubtype="10" fill="hold" nodeType="withEffect">
                                  <p:stCondLst>
                                    <p:cond delay="0"/>
                                  </p:stCondLst>
                                  <p:childTnLst>
                                    <p:animEffect transition="out" filter="checkerboard(across)">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64" presetClass="path" presetSubtype="0" repeatCount="5000" accel="50000" decel="50000" fill="hold" nodeType="withEffect">
                                  <p:stCondLst>
                                    <p:cond delay="0"/>
                                  </p:stCondLst>
                                  <p:childTnLst>
                                    <p:animMotion origin="layout" path="M 3.33333E-6 -4.73988E-6 L 3.33333E-6 -0.06658 " pathEditMode="relative" rAng="0" ptsTypes="AA">
                                      <p:cBhvr>
                                        <p:cTn id="18" dur="5000" fill="hold"/>
                                        <p:tgtEl>
                                          <p:spTgt spid="6"/>
                                        </p:tgtEl>
                                        <p:attrNameLst>
                                          <p:attrName>ppt_x</p:attrName>
                                          <p:attrName>ppt_y</p:attrName>
                                        </p:attrNameLst>
                                      </p:cBhvr>
                                      <p:rCtr x="0" y="-33"/>
                                    </p:animMotion>
                                  </p:childTnLst>
                                </p:cTn>
                              </p:par>
                              <p:par>
                                <p:cTn id="19" presetID="5" presetClass="entr" presetSubtype="10" repeatCount="25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0"/>
                                        <p:tgtEl>
                                          <p:spTgt spid="10"/>
                                        </p:tgtEl>
                                      </p:cBhvr>
                                    </p:animEffect>
                                  </p:childTnLst>
                                </p:cTn>
                              </p:par>
                              <p:par>
                                <p:cTn id="22" presetID="64" presetClass="path" presetSubtype="0" repeatCount="25000" accel="50000" decel="50000" fill="hold" nodeType="withEffect">
                                  <p:stCondLst>
                                    <p:cond delay="0"/>
                                  </p:stCondLst>
                                  <p:childTnLst>
                                    <p:animMotion origin="layout" path="M 3.33333E-6 -7.51445E-7 L 0.00416 -0.05549 " pathEditMode="relative" rAng="0" ptsTypes="AA">
                                      <p:cBhvr>
                                        <p:cTn id="23" dur="5000" fill="hold"/>
                                        <p:tgtEl>
                                          <p:spTgt spid="10"/>
                                        </p:tgtEl>
                                        <p:attrNameLst>
                                          <p:attrName>ppt_x</p:attrName>
                                          <p:attrName>ppt_y</p:attrName>
                                        </p:attrNameLst>
                                      </p:cBhvr>
                                      <p:rCtr x="2" y="-28"/>
                                    </p:animMotion>
                                  </p:childTnLst>
                                </p:cTn>
                              </p:par>
                              <p:par>
                                <p:cTn id="24" presetID="8" presetClass="entr" presetSubtype="16" repeatCount="10000" fill="hold" nodeType="withEffect">
                                  <p:stCondLst>
                                    <p:cond delay="0"/>
                                  </p:stCondLst>
                                  <p:childTnLst>
                                    <p:set>
                                      <p:cBhvr>
                                        <p:cTn id="25" dur="1" fill="hold">
                                          <p:stCondLst>
                                            <p:cond delay="0"/>
                                          </p:stCondLst>
                                        </p:cTn>
                                        <p:tgtEl>
                                          <p:spTgt spid="31044"/>
                                        </p:tgtEl>
                                        <p:attrNameLst>
                                          <p:attrName>style.visibility</p:attrName>
                                        </p:attrNameLst>
                                      </p:cBhvr>
                                      <p:to>
                                        <p:strVal val="visible"/>
                                      </p:to>
                                    </p:set>
                                    <p:animEffect transition="in" filter="diamond(in)">
                                      <p:cBhvr>
                                        <p:cTn id="26" dur="2000"/>
                                        <p:tgtEl>
                                          <p:spTgt spid="31044"/>
                                        </p:tgtEl>
                                      </p:cBhvr>
                                    </p:animEffect>
                                  </p:childTnLst>
                                </p:cTn>
                              </p:par>
                              <p:par>
                                <p:cTn id="27" presetID="8" presetClass="entr" presetSubtype="16" repeatCount="10000" fill="hold" nodeType="withEffect">
                                  <p:stCondLst>
                                    <p:cond delay="0"/>
                                  </p:stCondLst>
                                  <p:childTnLst>
                                    <p:set>
                                      <p:cBhvr>
                                        <p:cTn id="28" dur="1" fill="hold">
                                          <p:stCondLst>
                                            <p:cond delay="0"/>
                                          </p:stCondLst>
                                        </p:cTn>
                                        <p:tgtEl>
                                          <p:spTgt spid="31045"/>
                                        </p:tgtEl>
                                        <p:attrNameLst>
                                          <p:attrName>style.visibility</p:attrName>
                                        </p:attrNameLst>
                                      </p:cBhvr>
                                      <p:to>
                                        <p:strVal val="visible"/>
                                      </p:to>
                                    </p:set>
                                    <p:animEffect transition="in" filter="diamond(in)">
                                      <p:cBhvr>
                                        <p:cTn id="29" dur="2000"/>
                                        <p:tgtEl>
                                          <p:spTgt spid="3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8" grpId="0" animBg="1"/>
      <p:bldP spid="309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1346</Words>
  <Application>Microsoft Office PowerPoint</Application>
  <PresentationFormat>On-screen Show (4:3)</PresentationFormat>
  <Paragraphs>289</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.VnTime</vt:lpstr>
      <vt:lpstr>Arial</vt:lpstr>
      <vt:lpstr>Calibri</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ảnh sử dụng hơi nước sôi để chạy máy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Hoang Thi Bich Tuyen</cp:lastModifiedBy>
  <cp:revision>24</cp:revision>
  <dcterms:created xsi:type="dcterms:W3CDTF">2020-06-07T10:50:07Z</dcterms:created>
  <dcterms:modified xsi:type="dcterms:W3CDTF">2021-05-14T15:43:56Z</dcterms:modified>
</cp:coreProperties>
</file>